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Masters/slideMaster17.xml" ContentType="application/vnd.openxmlformats-officedocument.presentationml.slideMaster+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theme/theme16.xml" ContentType="application/vnd.openxmlformats-officedocument.theme+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13.xml" ContentType="application/vnd.openxmlformats-officedocument.presentationml.slideMaster+xml"/>
  <Override PartName="/ppt/theme/theme14.xml" ContentType="application/vnd.openxmlformats-officedocument.theme+xml"/>
  <Override PartName="/ppt/slideMasters/slideMaster6.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heme/theme10.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Masters/slideMaster14.xml" ContentType="application/vnd.openxmlformats-officedocument.presentationml.slideMaster+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theme/theme17.xml" ContentType="application/vnd.openxmlformats-officedocument.theme+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theme/theme15.xml" ContentType="application/vnd.openxmlformats-officedocument.theme+xml"/>
  <Default Extension="vml" ContentType="application/vnd.openxmlformats-officedocument.vmlDrawing"/>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Masters/slideMaster5.xml" ContentType="application/vnd.openxmlformats-officedocument.presentationml.slideMaster+xml"/>
  <Override PartName="/ppt/slides/slide8.xml" ContentType="application/vnd.openxmlformats-officedocument.presentationml.slide+xml"/>
  <Override PartName="/ppt/theme/theme7.xml" ContentType="application/vnd.openxmlformats-officedocument.theme+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2" r:id="rId3"/>
    <p:sldMasterId id="2147483664" r:id="rId4"/>
    <p:sldMasterId id="2147483666" r:id="rId5"/>
    <p:sldMasterId id="2147483668" r:id="rId6"/>
    <p:sldMasterId id="2147483670" r:id="rId7"/>
    <p:sldMasterId id="2147483672" r:id="rId8"/>
    <p:sldMasterId id="2147483674" r:id="rId9"/>
    <p:sldMasterId id="2147483676" r:id="rId10"/>
    <p:sldMasterId id="2147483678" r:id="rId11"/>
    <p:sldMasterId id="2147483680" r:id="rId12"/>
    <p:sldMasterId id="2147483682" r:id="rId13"/>
    <p:sldMasterId id="2147483684" r:id="rId14"/>
    <p:sldMasterId id="2147483686" r:id="rId15"/>
    <p:sldMasterId id="2147483688" r:id="rId16"/>
    <p:sldMasterId id="2147483690" r:id="rId17"/>
  </p:sldMasterIdLst>
  <p:sldIdLst>
    <p:sldId id="256" r:id="rId18"/>
    <p:sldId id="261" r:id="rId19"/>
    <p:sldId id="262" r:id="rId20"/>
    <p:sldId id="263" r:id="rId21"/>
    <p:sldId id="264" r:id="rId22"/>
    <p:sldId id="265" r:id="rId23"/>
    <p:sldId id="266" r:id="rId24"/>
    <p:sldId id="267" r:id="rId25"/>
    <p:sldId id="268" r:id="rId26"/>
    <p:sldId id="269" r:id="rId27"/>
    <p:sldId id="270" r:id="rId28"/>
    <p:sldId id="271"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72" r:id="rId45"/>
    <p:sldId id="276" r:id="rId46"/>
    <p:sldId id="275" r:id="rId47"/>
    <p:sldId id="258" r:id="rId48"/>
    <p:sldId id="273" r:id="rId49"/>
    <p:sldId id="274" r:id="rId50"/>
    <p:sldId id="259" r:id="rId51"/>
    <p:sldId id="260" r:id="rId52"/>
    <p:sldId id="257" r:id="rId5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EA0B"/>
    <a:srgbClr val="FF3300"/>
    <a:srgbClr val="A1D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94660"/>
  </p:normalViewPr>
  <p:slideViewPr>
    <p:cSldViewPr>
      <p:cViewPr varScale="1">
        <p:scale>
          <a:sx n="70" d="100"/>
          <a:sy n="70" d="100"/>
        </p:scale>
        <p:origin x="-81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slide" Target="slides/slide22.xml"/><Relationship Id="rId21" Type="http://schemas.openxmlformats.org/officeDocument/2006/relationships/slide" Target="slides/slide4.xml"/><Relationship Id="rId34" Type="http://schemas.openxmlformats.org/officeDocument/2006/relationships/slide" Target="slides/slide17.xml"/><Relationship Id="rId42" Type="http://schemas.openxmlformats.org/officeDocument/2006/relationships/slide" Target="slides/slide25.xml"/><Relationship Id="rId47" Type="http://schemas.openxmlformats.org/officeDocument/2006/relationships/slide" Target="slides/slide30.xml"/><Relationship Id="rId50" Type="http://schemas.openxmlformats.org/officeDocument/2006/relationships/slide" Target="slides/slide33.xml"/><Relationship Id="rId55"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slide" Target="slides/slide29.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3.xml"/><Relationship Id="rId29" Type="http://schemas.openxmlformats.org/officeDocument/2006/relationships/slide" Target="slides/slide12.xml"/><Relationship Id="rId41" Type="http://schemas.openxmlformats.org/officeDocument/2006/relationships/slide" Target="slides/slide24.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slide" Target="slides/slide28.xml"/><Relationship Id="rId53" Type="http://schemas.openxmlformats.org/officeDocument/2006/relationships/slide" Target="slides/slide36.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49" Type="http://schemas.openxmlformats.org/officeDocument/2006/relationships/slide" Target="slides/slide32.xml"/><Relationship Id="rId57"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2.xml"/><Relationship Id="rId31" Type="http://schemas.openxmlformats.org/officeDocument/2006/relationships/slide" Target="slides/slide14.xml"/><Relationship Id="rId44" Type="http://schemas.openxmlformats.org/officeDocument/2006/relationships/slide" Target="slides/slide27.xml"/><Relationship Id="rId52" Type="http://schemas.openxmlformats.org/officeDocument/2006/relationships/slide" Target="slides/slide35.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slide" Target="slides/slide26.xml"/><Relationship Id="rId48" Type="http://schemas.openxmlformats.org/officeDocument/2006/relationships/slide" Target="slides/slide31.xml"/><Relationship Id="rId56"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34.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5.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0.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4.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B08E9E2-09E7-4F59-BF65-4C813FDC0526}"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F7B9F52-FB34-4AD0-B422-D130D0C35DAC}"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A01363F-D722-4B45-A8A1-AE073DF1E459}"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18F11B4-75B0-4ED5-823A-6755AFB09E54}"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18F11B4-75B0-4ED5-823A-6755AFB09E54}"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18F11B4-75B0-4ED5-823A-6755AFB09E54}"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18F11B4-75B0-4ED5-823A-6755AFB09E54}"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18F11B4-75B0-4ED5-823A-6755AFB09E54}"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18F11B4-75B0-4ED5-823A-6755AFB09E54}"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18F11B4-75B0-4ED5-823A-6755AFB09E54}"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18F11B4-75B0-4ED5-823A-6755AFB09E54}"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E3FF129-2758-4DF5-822C-F9973F7B8F82}" type="slidenum">
              <a:rPr lang="en-US"/>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18F11B4-75B0-4ED5-823A-6755AFB09E54}"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18F11B4-75B0-4ED5-823A-6755AFB09E54}"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18F11B4-75B0-4ED5-823A-6755AFB09E54}"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E674C2B-FE62-4908-A40C-9D4D4F6838F4}"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933F835-4100-486E-86BE-E3A5868E8558}"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CE79FCF5-6475-4361-BEF9-596FCCFA6D1B}"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18F11B4-75B0-4ED5-823A-6755AFB09E54}"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18F11B4-75B0-4ED5-823A-6755AFB09E54}"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18F11B4-75B0-4ED5-823A-6755AFB09E54}"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B18F11B4-75B0-4ED5-823A-6755AFB09E54}"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4933958-A8FA-4253-BF70-0C7D3A652D52}"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E9CB93F-3555-4813-A359-E281BF73084B}"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75493244-66EA-47EB-A573-563063179618}"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87F9D981-BFE0-49E1-B8BB-238B3D3F3CD2}"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52777EF6-5C51-433D-978A-E4A40A005DE6}"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863AFE5-D54E-4CBD-8049-1F74316E9EF6}"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74A4714-8763-421B-BBCA-4E374FFEE61C}"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20.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21.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25.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26.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27.xml"/></Relationships>
</file>

<file path=ppt/slideMasters/_rels/slideMaster16.xml.rels><?xml version="1.0" encoding="UTF-8" standalone="yes"?>
<Relationships xmlns="http://schemas.openxmlformats.org/package/2006/relationships"><Relationship Id="rId2" Type="http://schemas.openxmlformats.org/officeDocument/2006/relationships/theme" Target="../theme/theme16.xml"/><Relationship Id="rId1" Type="http://schemas.openxmlformats.org/officeDocument/2006/relationships/slideLayout" Target="../slideLayouts/slideLayout28.xml"/></Relationships>
</file>

<file path=ppt/slideMasters/_rels/slideMaster17.xml.rels><?xml version="1.0" encoding="UTF-8" standalone="yes"?>
<Relationships xmlns="http://schemas.openxmlformats.org/package/2006/relationships"><Relationship Id="rId2" Type="http://schemas.openxmlformats.org/officeDocument/2006/relationships/theme" Target="../theme/theme17.xml"/><Relationship Id="rId1" Type="http://schemas.openxmlformats.org/officeDocument/2006/relationships/slideLayout" Target="../slideLayouts/slideLayout2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17.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18.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2F6986FF-EB19-4220-BD46-CD11D5A506A7}"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05076B4-2CCA-4C1F-9DF6-DA5DE63E7253}" type="slidenum">
              <a:rPr lang="en-US">
                <a:solidFill>
                  <a:srgbClr val="000000"/>
                </a:solidFill>
              </a:rPr>
              <a:pPr/>
              <a:t>‹#›</a:t>
            </a:fld>
            <a:endParaRPr 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77" r:id="rId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05076B4-2CCA-4C1F-9DF6-DA5DE63E7253}" type="slidenum">
              <a:rPr lang="en-US">
                <a:solidFill>
                  <a:srgbClr val="000000"/>
                </a:solidFill>
              </a:rPr>
              <a:pPr/>
              <a:t>‹#›</a:t>
            </a:fld>
            <a:endParaRPr 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79" r:id="rId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05076B4-2CCA-4C1F-9DF6-DA5DE63E7253}" type="slidenum">
              <a:rPr lang="en-US">
                <a:solidFill>
                  <a:srgbClr val="000000"/>
                </a:solidFill>
              </a:rPr>
              <a:pPr/>
              <a:t>‹#›</a:t>
            </a:fld>
            <a:endParaRPr 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92" r:id="rId2"/>
    <p:sldLayoutId id="2147483693" r:id="rId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05076B4-2CCA-4C1F-9DF6-DA5DE63E7253}" type="slidenum">
              <a:rPr lang="en-US">
                <a:solidFill>
                  <a:srgbClr val="000000"/>
                </a:solidFill>
              </a:rPr>
              <a:pPr/>
              <a:t>‹#›</a:t>
            </a:fld>
            <a:endParaRPr 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83" r:id="rId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05076B4-2CCA-4C1F-9DF6-DA5DE63E7253}" type="slidenum">
              <a:rPr lang="en-US">
                <a:solidFill>
                  <a:srgbClr val="000000"/>
                </a:solidFill>
              </a:rPr>
              <a:pPr/>
              <a:t>‹#›</a:t>
            </a:fld>
            <a:endParaRPr 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85" r:id="rId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05076B4-2CCA-4C1F-9DF6-DA5DE63E7253}" type="slidenum">
              <a:rPr lang="en-US">
                <a:solidFill>
                  <a:srgbClr val="000000"/>
                </a:solidFill>
              </a:rPr>
              <a:pPr/>
              <a:t>‹#›</a:t>
            </a:fld>
            <a:endParaRPr 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87" r:id="rId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05076B4-2CCA-4C1F-9DF6-DA5DE63E7253}" type="slidenum">
              <a:rPr lang="en-US">
                <a:solidFill>
                  <a:srgbClr val="000000"/>
                </a:solidFill>
              </a:rPr>
              <a:pPr/>
              <a:t>‹#›</a:t>
            </a:fld>
            <a:endParaRPr 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89" r:id="rId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05076B4-2CCA-4C1F-9DF6-DA5DE63E7253}" type="slidenum">
              <a:rPr lang="en-US">
                <a:solidFill>
                  <a:srgbClr val="000000"/>
                </a:solidFill>
              </a:rPr>
              <a:pPr/>
              <a:t>‹#›</a:t>
            </a:fld>
            <a:endParaRPr 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91" r:id="rId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05076B4-2CCA-4C1F-9DF6-DA5DE63E7253}" type="slidenum">
              <a:rPr lang="en-US">
                <a:solidFill>
                  <a:srgbClr val="000000"/>
                </a:solidFill>
              </a:rPr>
              <a:pPr/>
              <a:t>‹#›</a:t>
            </a:fld>
            <a:endParaRPr 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61" r:id="rId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05076B4-2CCA-4C1F-9DF6-DA5DE63E7253}" type="slidenum">
              <a:rPr lang="en-US">
                <a:solidFill>
                  <a:srgbClr val="000000"/>
                </a:solidFill>
              </a:rPr>
              <a:pPr/>
              <a:t>‹#›</a:t>
            </a:fld>
            <a:endParaRPr 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63" r:id="rId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05076B4-2CCA-4C1F-9DF6-DA5DE63E7253}" type="slidenum">
              <a:rPr lang="en-US">
                <a:solidFill>
                  <a:srgbClr val="000000"/>
                </a:solidFill>
              </a:rPr>
              <a:pPr/>
              <a:t>‹#›</a:t>
            </a:fld>
            <a:endParaRPr 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65" r:id="rId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05076B4-2CCA-4C1F-9DF6-DA5DE63E7253}" type="slidenum">
              <a:rPr lang="en-US">
                <a:solidFill>
                  <a:srgbClr val="000000"/>
                </a:solidFill>
              </a:rPr>
              <a:pPr/>
              <a:t>‹#›</a:t>
            </a:fld>
            <a:endParaRPr 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67" r:id="rId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05076B4-2CCA-4C1F-9DF6-DA5DE63E7253}" type="slidenum">
              <a:rPr lang="en-US">
                <a:solidFill>
                  <a:srgbClr val="000000"/>
                </a:solidFill>
              </a:rPr>
              <a:pPr/>
              <a:t>‹#›</a:t>
            </a:fld>
            <a:endParaRPr 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69" r:id="rId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05076B4-2CCA-4C1F-9DF6-DA5DE63E7253}" type="slidenum">
              <a:rPr lang="en-US">
                <a:solidFill>
                  <a:srgbClr val="000000"/>
                </a:solidFill>
              </a:rPr>
              <a:pPr/>
              <a:t>‹#›</a:t>
            </a:fld>
            <a:endParaRPr 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71" r:id="rId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05076B4-2CCA-4C1F-9DF6-DA5DE63E7253}" type="slidenum">
              <a:rPr lang="en-US">
                <a:solidFill>
                  <a:srgbClr val="000000"/>
                </a:solidFill>
              </a:rPr>
              <a:pPr/>
              <a:t>‹#›</a:t>
            </a:fld>
            <a:endParaRPr 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73" r:id="rId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E6DCAC"/>
            </a:gs>
            <a:gs pos="12000">
              <a:srgbClr val="E6D78A"/>
            </a:gs>
            <a:gs pos="30000">
              <a:srgbClr val="C7AC4C"/>
            </a:gs>
            <a:gs pos="45000">
              <a:srgbClr val="E6D78A"/>
            </a:gs>
            <a:gs pos="77000">
              <a:srgbClr val="C7AC4C"/>
            </a:gs>
            <a:gs pos="100000">
              <a:srgbClr val="E6DCAC"/>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05076B4-2CCA-4C1F-9DF6-DA5DE63E7253}" type="slidenum">
              <a:rPr lang="en-US">
                <a:solidFill>
                  <a:srgbClr val="000000"/>
                </a:solidFill>
              </a:rPr>
              <a:pPr/>
              <a:t>‹#›</a:t>
            </a:fld>
            <a:endParaRPr 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675" r:id="rId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1.png"/><Relationship Id="rId7" Type="http://schemas.openxmlformats.org/officeDocument/2006/relationships/image" Target="../media/image3.jpeg"/><Relationship Id="rId2" Type="http://schemas.openxmlformats.org/officeDocument/2006/relationships/hyperlink" Target="http://en.wikipedia.org/wiki/File:Sedov1875.jpg" TargetMode="External"/><Relationship Id="rId1" Type="http://schemas.openxmlformats.org/officeDocument/2006/relationships/slideLayout" Target="../slideLayouts/slideLayout1.xml"/><Relationship Id="rId6" Type="http://schemas.openxmlformats.org/officeDocument/2006/relationships/hyperlink" Target="http://en.wikipedia.org/wiki/File:Tsar_Alexander_II_-6.jpg" TargetMode="External"/><Relationship Id="rId5" Type="http://schemas.openxmlformats.org/officeDocument/2006/relationships/image" Target="../media/image2.jpeg"/><Relationship Id="rId4" Type="http://schemas.openxmlformats.org/officeDocument/2006/relationships/hyperlink" Target="http://en.wikipedia.org/wiki/File:Ivan_the_Terrible_(cropped).JPG"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en.wikipedia.org/wiki/Moskva_River" TargetMode="External"/><Relationship Id="rId1" Type="http://schemas.openxmlformats.org/officeDocument/2006/relationships/slideLayout" Target="../slideLayouts/slideLayout22.xml"/><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3.xml"/><Relationship Id="rId1" Type="http://schemas.openxmlformats.org/officeDocument/2006/relationships/vmlDrawing" Target="../drawings/vmlDrawing1.v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2.xml"/><Relationship Id="rId1" Type="http://schemas.openxmlformats.org/officeDocument/2006/relationships/vmlDrawing" Target="../drawings/vmlDrawing2.v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4.xml"/><Relationship Id="rId1" Type="http://schemas.openxmlformats.org/officeDocument/2006/relationships/vmlDrawing" Target="../drawings/vmlDrawing3.v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2.xml"/><Relationship Id="rId1" Type="http://schemas.openxmlformats.org/officeDocument/2006/relationships/vmlDrawing" Target="../drawings/vmlDrawing4.v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2.xml"/><Relationship Id="rId1" Type="http://schemas.openxmlformats.org/officeDocument/2006/relationships/vmlDrawing" Target="../drawings/vmlDrawing5.v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2.xml"/><Relationship Id="rId1" Type="http://schemas.openxmlformats.org/officeDocument/2006/relationships/vmlDrawing" Target="../drawings/vmlDrawing6.v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2.xml"/><Relationship Id="rId1" Type="http://schemas.openxmlformats.org/officeDocument/2006/relationships/vmlDrawing" Target="../drawings/vmlDrawing7.v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2.xml"/><Relationship Id="rId1" Type="http://schemas.openxmlformats.org/officeDocument/2006/relationships/vmlDrawing" Target="../drawings/vmlDrawing8.v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2.xml"/><Relationship Id="rId1" Type="http://schemas.openxmlformats.org/officeDocument/2006/relationships/vmlDrawing" Target="../drawings/vmlDrawing9.v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2.xml"/><Relationship Id="rId1" Type="http://schemas.openxmlformats.org/officeDocument/2006/relationships/vmlDrawing" Target="../drawings/vmlDrawing10.v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2.xml"/><Relationship Id="rId1" Type="http://schemas.openxmlformats.org/officeDocument/2006/relationships/vmlDrawing" Target="../drawings/vmlDrawing11.v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2.xml"/><Relationship Id="rId1" Type="http://schemas.openxmlformats.org/officeDocument/2006/relationships/vmlDrawing" Target="../drawings/vmlDrawing12.v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2.xml"/><Relationship Id="rId1" Type="http://schemas.openxmlformats.org/officeDocument/2006/relationships/vmlDrawing" Target="../drawings/vmlDrawing13.v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2.xml"/><Relationship Id="rId1" Type="http://schemas.openxmlformats.org/officeDocument/2006/relationships/vmlDrawing" Target="../drawings/vmlDrawing14.v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2.xml"/><Relationship Id="rId1" Type="http://schemas.openxmlformats.org/officeDocument/2006/relationships/vmlDrawing" Target="../drawings/vmlDrawing15.v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5.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29.xml"/><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en.wikipedia.org/wiki/File:Jacques-Louis_David_017.jpg" TargetMode="External"/><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hyperlink" Target="http://upload.wikimedia.org/wikipedia/commons/c/cc/Napoleons_retreat_from_moscow.jpg"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6.xml"/><Relationship Id="rId5" Type="http://schemas.openxmlformats.org/officeDocument/2006/relationships/image" Target="../media/image46.jpeg"/><Relationship Id="rId4" Type="http://schemas.openxmlformats.org/officeDocument/2006/relationships/image" Target="../media/image45.jpeg"/></Relationships>
</file>

<file path=ppt/slides/_rels/slide3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27.xml"/><Relationship Id="rId5" Type="http://schemas.openxmlformats.org/officeDocument/2006/relationships/image" Target="../media/image50.jpeg"/><Relationship Id="rId4" Type="http://schemas.openxmlformats.org/officeDocument/2006/relationships/image" Target="../media/image49.jpeg"/></Relationships>
</file>

<file path=ppt/slides/_rels/slide3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35.xml.rels><?xml version="1.0" encoding="UTF-8" standalone="yes"?>
<Relationships xmlns="http://schemas.openxmlformats.org/package/2006/relationships"><Relationship Id="rId3" Type="http://schemas.openxmlformats.org/officeDocument/2006/relationships/image" Target="../media/image55.jpeg"/><Relationship Id="rId7" Type="http://schemas.openxmlformats.org/officeDocument/2006/relationships/image" Target="../media/image59.jpeg"/><Relationship Id="rId2" Type="http://schemas.openxmlformats.org/officeDocument/2006/relationships/image" Target="../media/image54.jpeg"/><Relationship Id="rId1" Type="http://schemas.openxmlformats.org/officeDocument/2006/relationships/slideLayout" Target="../slideLayouts/slideLayout7.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3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hyperlink" Target="http://www.infoplease.com/id/A0842313" TargetMode="External"/><Relationship Id="rId1" Type="http://schemas.openxmlformats.org/officeDocument/2006/relationships/slideLayout" Target="../slideLayouts/slideLayout7.xml"/><Relationship Id="rId4" Type="http://schemas.openxmlformats.org/officeDocument/2006/relationships/image" Target="../media/image61.jpe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hyperlink" Target="http://en.wikipedia.org/wiki/Moscow" TargetMode="External"/><Relationship Id="rId2" Type="http://schemas.openxmlformats.org/officeDocument/2006/relationships/hyperlink" Target="http://en.wikipedia.org/wiki/St._Basil's_Cathedral" TargetMode="External"/><Relationship Id="rId1" Type="http://schemas.openxmlformats.org/officeDocument/2006/relationships/slideLayout" Target="../slideLayouts/slideLayout18.xml"/><Relationship Id="rId6" Type="http://schemas.openxmlformats.org/officeDocument/2006/relationships/image" Target="../media/image10.jpeg"/><Relationship Id="rId5" Type="http://schemas.openxmlformats.org/officeDocument/2006/relationships/image" Target="../media/image9.wmf"/><Relationship Id="rId4" Type="http://schemas.openxmlformats.org/officeDocument/2006/relationships/hyperlink" Target="http://en.wikipedia.org/wiki/Kazan"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1D0FF"/>
        </a:solidFill>
        <a:effectLst/>
      </p:bgPr>
    </p:bg>
    <p:spTree>
      <p:nvGrpSpPr>
        <p:cNvPr id="1" name=""/>
        <p:cNvGrpSpPr/>
        <p:nvPr/>
      </p:nvGrpSpPr>
      <p:grpSpPr>
        <a:xfrm>
          <a:off x="0" y="0"/>
          <a:ext cx="0" cy="0"/>
          <a:chOff x="0" y="0"/>
          <a:chExt cx="0" cy="0"/>
        </a:xfrm>
      </p:grpSpPr>
      <p:sp>
        <p:nvSpPr>
          <p:cNvPr id="2053" name="Text Box 5"/>
          <p:cNvSpPr txBox="1">
            <a:spLocks noChangeArrowheads="1"/>
          </p:cNvSpPr>
          <p:nvPr/>
        </p:nvSpPr>
        <p:spPr bwMode="auto">
          <a:xfrm>
            <a:off x="0" y="0"/>
            <a:ext cx="7162800" cy="1200329"/>
          </a:xfrm>
          <a:prstGeom prst="rect">
            <a:avLst/>
          </a:prstGeom>
          <a:solidFill>
            <a:srgbClr val="FF0000"/>
          </a:solidFill>
          <a:ln w="9525">
            <a:noFill/>
            <a:miter lim="800000"/>
            <a:headEnd/>
            <a:tailEnd/>
          </a:ln>
          <a:effectLst/>
        </p:spPr>
        <p:txBody>
          <a:bodyPr>
            <a:spAutoFit/>
          </a:bodyPr>
          <a:lstStyle/>
          <a:p>
            <a:pPr>
              <a:spcBef>
                <a:spcPct val="50000"/>
              </a:spcBef>
            </a:pPr>
            <a:r>
              <a:rPr lang="en-US" b="1" dirty="0"/>
              <a:t>Agenda  </a:t>
            </a:r>
            <a:r>
              <a:rPr lang="en-US" b="1" dirty="0" smtClean="0"/>
              <a:t>2-23-11</a:t>
            </a:r>
            <a:endParaRPr lang="en-US" b="1" dirty="0"/>
          </a:p>
          <a:p>
            <a:pPr>
              <a:spcBef>
                <a:spcPct val="50000"/>
              </a:spcBef>
            </a:pPr>
            <a:r>
              <a:rPr lang="en-US" b="1" dirty="0" smtClean="0"/>
              <a:t>*Russia Map Test</a:t>
            </a:r>
          </a:p>
          <a:p>
            <a:pPr>
              <a:spcBef>
                <a:spcPct val="50000"/>
              </a:spcBef>
            </a:pPr>
            <a:r>
              <a:rPr lang="en-US" b="1" dirty="0" smtClean="0"/>
              <a:t>Friday!</a:t>
            </a:r>
            <a:endParaRPr lang="en-US" b="1" dirty="0"/>
          </a:p>
        </p:txBody>
      </p:sp>
      <p:sp>
        <p:nvSpPr>
          <p:cNvPr id="2054" name="Line 6"/>
          <p:cNvSpPr>
            <a:spLocks noChangeShapeType="1"/>
          </p:cNvSpPr>
          <p:nvPr/>
        </p:nvSpPr>
        <p:spPr bwMode="auto">
          <a:xfrm>
            <a:off x="0" y="1219200"/>
            <a:ext cx="9144000" cy="0"/>
          </a:xfrm>
          <a:prstGeom prst="line">
            <a:avLst/>
          </a:prstGeom>
          <a:noFill/>
          <a:ln w="9525">
            <a:solidFill>
              <a:schemeClr val="tx1"/>
            </a:solidFill>
            <a:round/>
            <a:headEnd/>
            <a:tailEnd/>
          </a:ln>
          <a:effectLst/>
        </p:spPr>
        <p:txBody>
          <a:bodyPr/>
          <a:lstStyle/>
          <a:p>
            <a:endParaRPr lang="en-US"/>
          </a:p>
        </p:txBody>
      </p:sp>
      <p:sp>
        <p:nvSpPr>
          <p:cNvPr id="2055" name="Text Box 7"/>
          <p:cNvSpPr txBox="1">
            <a:spLocks noChangeArrowheads="1"/>
          </p:cNvSpPr>
          <p:nvPr/>
        </p:nvSpPr>
        <p:spPr bwMode="auto">
          <a:xfrm>
            <a:off x="228600" y="2667000"/>
            <a:ext cx="7467600" cy="3277820"/>
          </a:xfrm>
          <a:prstGeom prst="rect">
            <a:avLst/>
          </a:prstGeom>
          <a:noFill/>
          <a:ln w="9525">
            <a:noFill/>
            <a:miter lim="800000"/>
            <a:headEnd/>
            <a:tailEnd/>
          </a:ln>
          <a:effectLst/>
        </p:spPr>
        <p:txBody>
          <a:bodyPr>
            <a:spAutoFit/>
          </a:bodyPr>
          <a:lstStyle/>
          <a:p>
            <a:pPr marL="342900" indent="-342900">
              <a:spcBef>
                <a:spcPct val="50000"/>
              </a:spcBef>
              <a:buFontTx/>
              <a:buAutoNum type="arabicPeriod"/>
            </a:pPr>
            <a:endParaRPr lang="en-US" b="1" dirty="0" smtClean="0"/>
          </a:p>
          <a:p>
            <a:pPr marL="342900" indent="-342900">
              <a:spcBef>
                <a:spcPct val="50000"/>
              </a:spcBef>
              <a:buFontTx/>
              <a:buAutoNum type="arabicPeriod"/>
            </a:pPr>
            <a:r>
              <a:rPr lang="en-US" b="1" dirty="0" smtClean="0"/>
              <a:t>Czar </a:t>
            </a:r>
            <a:r>
              <a:rPr lang="en-US" b="1" dirty="0"/>
              <a:t>Ivan IV (1500’s)—</a:t>
            </a:r>
          </a:p>
          <a:p>
            <a:pPr marL="342900" indent="-342900">
              <a:spcBef>
                <a:spcPct val="50000"/>
              </a:spcBef>
            </a:pPr>
            <a:endParaRPr lang="en-US" b="1" dirty="0"/>
          </a:p>
          <a:p>
            <a:pPr marL="342900" indent="-342900">
              <a:spcBef>
                <a:spcPct val="50000"/>
              </a:spcBef>
              <a:buFontTx/>
              <a:buAutoNum type="arabicPeriod" startAt="2"/>
            </a:pPr>
            <a:r>
              <a:rPr lang="en-US" b="1" dirty="0"/>
              <a:t>Napoleon Bonaparte (1812)—</a:t>
            </a:r>
          </a:p>
          <a:p>
            <a:pPr marL="342900" indent="-342900">
              <a:spcBef>
                <a:spcPct val="50000"/>
              </a:spcBef>
              <a:buFontTx/>
              <a:buAutoNum type="arabicPeriod" startAt="2"/>
            </a:pPr>
            <a:endParaRPr lang="en-US" b="1" dirty="0"/>
          </a:p>
          <a:p>
            <a:pPr marL="342900" indent="-342900">
              <a:spcBef>
                <a:spcPct val="50000"/>
              </a:spcBef>
              <a:buFontTx/>
              <a:buAutoNum type="arabicPeriod" startAt="2"/>
            </a:pPr>
            <a:r>
              <a:rPr lang="en-US" b="1" i="1" dirty="0"/>
              <a:t>1812 Overture</a:t>
            </a:r>
          </a:p>
          <a:p>
            <a:pPr marL="342900" indent="-342900">
              <a:spcBef>
                <a:spcPct val="50000"/>
              </a:spcBef>
            </a:pPr>
            <a:endParaRPr lang="en-US" b="1" dirty="0"/>
          </a:p>
          <a:p>
            <a:pPr marL="342900" indent="-342900">
              <a:spcBef>
                <a:spcPct val="50000"/>
              </a:spcBef>
            </a:pPr>
            <a:r>
              <a:rPr lang="en-US" b="1" dirty="0"/>
              <a:t>4.  Czar Alexander II (late 1800’s)--</a:t>
            </a:r>
          </a:p>
        </p:txBody>
      </p:sp>
      <p:sp>
        <p:nvSpPr>
          <p:cNvPr id="2059" name="Text Box 11"/>
          <p:cNvSpPr txBox="1">
            <a:spLocks noChangeArrowheads="1"/>
          </p:cNvSpPr>
          <p:nvPr/>
        </p:nvSpPr>
        <p:spPr bwMode="auto">
          <a:xfrm>
            <a:off x="1295400" y="3352800"/>
            <a:ext cx="5715000" cy="641350"/>
          </a:xfrm>
          <a:prstGeom prst="rect">
            <a:avLst/>
          </a:prstGeom>
          <a:noFill/>
          <a:ln w="9525">
            <a:noFill/>
            <a:miter lim="800000"/>
            <a:headEnd/>
            <a:tailEnd/>
          </a:ln>
          <a:effectLst/>
        </p:spPr>
        <p:txBody>
          <a:bodyPr>
            <a:spAutoFit/>
          </a:bodyPr>
          <a:lstStyle/>
          <a:p>
            <a:pPr>
              <a:spcBef>
                <a:spcPct val="50000"/>
              </a:spcBef>
            </a:pPr>
            <a:r>
              <a:rPr lang="en-US" b="1">
                <a:solidFill>
                  <a:srgbClr val="FF3300"/>
                </a:solidFill>
              </a:rPr>
              <a:t>Ivan the Terrible -- he used a secret police to control the people</a:t>
            </a:r>
          </a:p>
        </p:txBody>
      </p:sp>
      <p:sp>
        <p:nvSpPr>
          <p:cNvPr id="2060" name="Text Box 12"/>
          <p:cNvSpPr txBox="1">
            <a:spLocks noChangeArrowheads="1"/>
          </p:cNvSpPr>
          <p:nvPr/>
        </p:nvSpPr>
        <p:spPr bwMode="auto">
          <a:xfrm>
            <a:off x="1295400" y="4191000"/>
            <a:ext cx="5715000" cy="641350"/>
          </a:xfrm>
          <a:prstGeom prst="rect">
            <a:avLst/>
          </a:prstGeom>
          <a:noFill/>
          <a:ln w="9525">
            <a:noFill/>
            <a:miter lim="800000"/>
            <a:headEnd/>
            <a:tailEnd/>
          </a:ln>
          <a:effectLst/>
        </p:spPr>
        <p:txBody>
          <a:bodyPr>
            <a:spAutoFit/>
          </a:bodyPr>
          <a:lstStyle/>
          <a:p>
            <a:pPr>
              <a:spcBef>
                <a:spcPct val="50000"/>
              </a:spcBef>
            </a:pPr>
            <a:r>
              <a:rPr lang="en-US" b="1">
                <a:solidFill>
                  <a:srgbClr val="FF3300"/>
                </a:solidFill>
              </a:rPr>
              <a:t>Invaded Russia, but had to retreat due to fierce winter weather </a:t>
            </a:r>
          </a:p>
        </p:txBody>
      </p:sp>
      <p:sp>
        <p:nvSpPr>
          <p:cNvPr id="2061" name="Text Box 13"/>
          <p:cNvSpPr txBox="1">
            <a:spLocks noChangeArrowheads="1"/>
          </p:cNvSpPr>
          <p:nvPr/>
        </p:nvSpPr>
        <p:spPr bwMode="auto">
          <a:xfrm>
            <a:off x="1295400" y="5943600"/>
            <a:ext cx="5715000" cy="366713"/>
          </a:xfrm>
          <a:prstGeom prst="rect">
            <a:avLst/>
          </a:prstGeom>
          <a:noFill/>
          <a:ln w="9525">
            <a:noFill/>
            <a:miter lim="800000"/>
            <a:headEnd/>
            <a:tailEnd/>
          </a:ln>
          <a:effectLst/>
        </p:spPr>
        <p:txBody>
          <a:bodyPr>
            <a:spAutoFit/>
          </a:bodyPr>
          <a:lstStyle/>
          <a:p>
            <a:pPr>
              <a:spcBef>
                <a:spcPct val="50000"/>
              </a:spcBef>
            </a:pPr>
            <a:r>
              <a:rPr lang="en-US" b="1">
                <a:solidFill>
                  <a:srgbClr val="FF3300"/>
                </a:solidFill>
              </a:rPr>
              <a:t>Czar Liberator—freed the serfs</a:t>
            </a:r>
          </a:p>
        </p:txBody>
      </p:sp>
      <p:sp>
        <p:nvSpPr>
          <p:cNvPr id="2062" name="Text Box 14"/>
          <p:cNvSpPr txBox="1">
            <a:spLocks noChangeArrowheads="1"/>
          </p:cNvSpPr>
          <p:nvPr/>
        </p:nvSpPr>
        <p:spPr bwMode="auto">
          <a:xfrm>
            <a:off x="1295400" y="5029200"/>
            <a:ext cx="5715000" cy="641350"/>
          </a:xfrm>
          <a:prstGeom prst="rect">
            <a:avLst/>
          </a:prstGeom>
          <a:noFill/>
          <a:ln w="9525">
            <a:noFill/>
            <a:miter lim="800000"/>
            <a:headEnd/>
            <a:tailEnd/>
          </a:ln>
          <a:effectLst/>
        </p:spPr>
        <p:txBody>
          <a:bodyPr>
            <a:spAutoFit/>
          </a:bodyPr>
          <a:lstStyle/>
          <a:p>
            <a:pPr>
              <a:spcBef>
                <a:spcPct val="50000"/>
              </a:spcBef>
            </a:pPr>
            <a:r>
              <a:rPr lang="en-US" b="1">
                <a:solidFill>
                  <a:srgbClr val="FF3300"/>
                </a:solidFill>
              </a:rPr>
              <a:t>A musical masterpiece that celebrates the Russian Victory over Napoleon</a:t>
            </a:r>
          </a:p>
        </p:txBody>
      </p:sp>
      <p:pic>
        <p:nvPicPr>
          <p:cNvPr id="2065" name="Picture 17" descr="magnify-clip">
            <a:hlinkClick r:id="rId2" tooltip="Enlarge"/>
          </p:cNvPr>
          <p:cNvPicPr>
            <a:picLocks noChangeAspect="1" noChangeArrowheads="1"/>
          </p:cNvPicPr>
          <p:nvPr/>
        </p:nvPicPr>
        <p:blipFill>
          <a:blip r:embed="rId3" cstate="print"/>
          <a:srcRect/>
          <a:stretch>
            <a:fillRect/>
          </a:stretch>
        </p:blipFill>
        <p:spPr bwMode="auto">
          <a:xfrm>
            <a:off x="-4498975" y="3589338"/>
            <a:ext cx="142875" cy="104775"/>
          </a:xfrm>
          <a:prstGeom prst="rect">
            <a:avLst/>
          </a:prstGeom>
          <a:noFill/>
        </p:spPr>
      </p:pic>
      <p:pic>
        <p:nvPicPr>
          <p:cNvPr id="2067" name="Picture 19" descr="Portrait of Ivan IV by Viktor Vasnetsov, 1897 (Tretyakov Gallery, Moscow)">
            <a:hlinkClick r:id="rId4" tooltip="Portrait of Ivan IV by Viktor Vasnetsov, 1897 (Tretyakov Gallery, Moscow)"/>
          </p:cNvPr>
          <p:cNvPicPr>
            <a:picLocks noChangeAspect="1" noChangeArrowheads="1"/>
          </p:cNvPicPr>
          <p:nvPr/>
        </p:nvPicPr>
        <p:blipFill>
          <a:blip r:embed="rId5" cstate="print"/>
          <a:srcRect b="8745"/>
          <a:stretch>
            <a:fillRect/>
          </a:stretch>
        </p:blipFill>
        <p:spPr bwMode="auto">
          <a:xfrm>
            <a:off x="7143750" y="2514600"/>
            <a:ext cx="2000250" cy="2286000"/>
          </a:xfrm>
          <a:prstGeom prst="rect">
            <a:avLst/>
          </a:prstGeom>
          <a:noFill/>
        </p:spPr>
      </p:pic>
      <p:pic>
        <p:nvPicPr>
          <p:cNvPr id="2069" name="Picture 21" descr="210px-Tsar_Alexander_II_-6">
            <a:hlinkClick r:id="rId6" tooltip="Tsar Alexander II -6.jpg"/>
          </p:cNvPr>
          <p:cNvPicPr>
            <a:picLocks noChangeAspect="1" noChangeArrowheads="1"/>
          </p:cNvPicPr>
          <p:nvPr/>
        </p:nvPicPr>
        <p:blipFill>
          <a:blip r:embed="rId7" cstate="print"/>
          <a:srcRect/>
          <a:stretch>
            <a:fillRect/>
          </a:stretch>
        </p:blipFill>
        <p:spPr bwMode="auto">
          <a:xfrm>
            <a:off x="7391400" y="4724400"/>
            <a:ext cx="1495425" cy="2300288"/>
          </a:xfrm>
          <a:prstGeom prst="rect">
            <a:avLst/>
          </a:prstGeom>
          <a:noFill/>
        </p:spPr>
      </p:pic>
      <p:sp>
        <p:nvSpPr>
          <p:cNvPr id="16" name="TextBox 15"/>
          <p:cNvSpPr txBox="1"/>
          <p:nvPr/>
        </p:nvSpPr>
        <p:spPr>
          <a:xfrm>
            <a:off x="0" y="1143000"/>
            <a:ext cx="2514600" cy="1477328"/>
          </a:xfrm>
          <a:prstGeom prst="rect">
            <a:avLst/>
          </a:prstGeom>
          <a:solidFill>
            <a:srgbClr val="FFFF00"/>
          </a:solidFill>
        </p:spPr>
        <p:txBody>
          <a:bodyPr wrap="square" rtlCol="0">
            <a:spAutoFit/>
          </a:bodyPr>
          <a:lstStyle/>
          <a:p>
            <a:r>
              <a:rPr lang="en-US" b="1" dirty="0" smtClean="0"/>
              <a:t>For the Focus today type out the czars below and open your book to page 366.</a:t>
            </a:r>
          </a:p>
          <a:p>
            <a:endParaRPr lang="en-US" b="1" dirty="0"/>
          </a:p>
        </p:txBody>
      </p:sp>
      <p:pic>
        <p:nvPicPr>
          <p:cNvPr id="2057" name="Picture 9" descr="Kremlin"/>
          <p:cNvPicPr>
            <a:picLocks noChangeAspect="1" noChangeArrowheads="1"/>
          </p:cNvPicPr>
          <p:nvPr/>
        </p:nvPicPr>
        <p:blipFill>
          <a:blip r:embed="rId8" cstate="print"/>
          <a:srcRect t="51865"/>
          <a:stretch>
            <a:fillRect/>
          </a:stretch>
        </p:blipFill>
        <p:spPr bwMode="auto">
          <a:xfrm>
            <a:off x="2438400" y="0"/>
            <a:ext cx="6705600" cy="2667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59"/>
                                        </p:tgtEl>
                                        <p:attrNameLst>
                                          <p:attrName>style.visibility</p:attrName>
                                        </p:attrNameLst>
                                      </p:cBhvr>
                                      <p:to>
                                        <p:strVal val="visible"/>
                                      </p:to>
                                    </p:set>
                                    <p:animEffect transition="in" filter="blinds(horizontal)">
                                      <p:cBhvr>
                                        <p:cTn id="7" dur="500"/>
                                        <p:tgtEl>
                                          <p:spTgt spid="205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60"/>
                                        </p:tgtEl>
                                        <p:attrNameLst>
                                          <p:attrName>style.visibility</p:attrName>
                                        </p:attrNameLst>
                                      </p:cBhvr>
                                      <p:to>
                                        <p:strVal val="visible"/>
                                      </p:to>
                                    </p:set>
                                    <p:animEffect transition="in" filter="blinds(horizontal)">
                                      <p:cBhvr>
                                        <p:cTn id="12" dur="500"/>
                                        <p:tgtEl>
                                          <p:spTgt spid="206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62"/>
                                        </p:tgtEl>
                                        <p:attrNameLst>
                                          <p:attrName>style.visibility</p:attrName>
                                        </p:attrNameLst>
                                      </p:cBhvr>
                                      <p:to>
                                        <p:strVal val="visible"/>
                                      </p:to>
                                    </p:set>
                                    <p:animEffect transition="in" filter="blinds(horizontal)">
                                      <p:cBhvr>
                                        <p:cTn id="17" dur="500"/>
                                        <p:tgtEl>
                                          <p:spTgt spid="206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61"/>
                                        </p:tgtEl>
                                        <p:attrNameLst>
                                          <p:attrName>style.visibility</p:attrName>
                                        </p:attrNameLst>
                                      </p:cBhvr>
                                      <p:to>
                                        <p:strVal val="visible"/>
                                      </p:to>
                                    </p:set>
                                    <p:animEffect transition="in" filter="blinds(horizontal)">
                                      <p:cBhvr>
                                        <p:cTn id="22" dur="500"/>
                                        <p:tgtEl>
                                          <p:spTgt spid="20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9" grpId="0"/>
      <p:bldP spid="2060" grpId="0"/>
      <p:bldP spid="2061" grpId="0"/>
      <p:bldP spid="206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z="2800" b="1" dirty="0"/>
              <a:t>Peter I</a:t>
            </a:r>
            <a:br>
              <a:rPr lang="en-US" sz="2800" b="1" dirty="0"/>
            </a:br>
            <a:r>
              <a:rPr lang="en-US" sz="2800" b="1" dirty="0"/>
              <a:t>Peter the Great</a:t>
            </a:r>
            <a:br>
              <a:rPr lang="en-US" sz="2800" b="1" dirty="0"/>
            </a:br>
            <a:r>
              <a:rPr lang="en-US" sz="2800" b="1" i="1" dirty="0"/>
              <a:t>Emperor and Autocrat of All the </a:t>
            </a:r>
            <a:r>
              <a:rPr lang="en-US" sz="2800" b="1" i="1" dirty="0" err="1"/>
              <a:t>Russias</a:t>
            </a:r>
            <a:endParaRPr lang="en-US" sz="2800" b="1" i="1" dirty="0"/>
          </a:p>
        </p:txBody>
      </p:sp>
      <p:pic>
        <p:nvPicPr>
          <p:cNvPr id="16387" name="Picture 3"/>
          <p:cNvPicPr>
            <a:picLocks noGrp="1" noChangeAspect="1" noChangeArrowheads="1"/>
          </p:cNvPicPr>
          <p:nvPr>
            <p:ph type="body" idx="1"/>
          </p:nvPr>
        </p:nvPicPr>
        <p:blipFill>
          <a:blip r:embed="rId2" cstate="print"/>
          <a:srcRect/>
          <a:stretch>
            <a:fillRect/>
          </a:stretch>
        </p:blip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body" idx="1"/>
          </p:nvPr>
        </p:nvSpPr>
        <p:spPr>
          <a:xfrm>
            <a:off x="457200" y="228600"/>
            <a:ext cx="8229600" cy="5897563"/>
          </a:xfrm>
        </p:spPr>
        <p:txBody>
          <a:bodyPr/>
          <a:lstStyle/>
          <a:p>
            <a:pPr>
              <a:lnSpc>
                <a:spcPct val="80000"/>
              </a:lnSpc>
            </a:pPr>
            <a:r>
              <a:rPr lang="en-US" sz="2000" b="1" dirty="0"/>
              <a:t>For the first few generations, the Romanovs were happy to maintain the </a:t>
            </a:r>
            <a:r>
              <a:rPr lang="en-US" sz="2000" b="1" dirty="0" smtClean="0"/>
              <a:t>status quo </a:t>
            </a:r>
            <a:r>
              <a:rPr lang="en-US" sz="2000" b="1" dirty="0"/>
              <a:t>in </a:t>
            </a:r>
            <a:r>
              <a:rPr lang="en-US" sz="2000" b="1" dirty="0" smtClean="0"/>
              <a:t>Russia, and </a:t>
            </a:r>
            <a:r>
              <a:rPr lang="en-US" sz="2000" b="1" dirty="0"/>
              <a:t>did very little to bring Russia up to speed with the rapid </a:t>
            </a:r>
            <a:r>
              <a:rPr lang="en-US" sz="2000" b="1" dirty="0" smtClean="0"/>
              <a:t>changes </a:t>
            </a:r>
            <a:r>
              <a:rPr lang="en-US" sz="2000" b="1" dirty="0"/>
              <a:t>that were taking place </a:t>
            </a:r>
            <a:r>
              <a:rPr lang="en-US" sz="2000" b="1" dirty="0" smtClean="0"/>
              <a:t>in </a:t>
            </a:r>
            <a:r>
              <a:rPr lang="en-US" sz="2000" b="1" dirty="0"/>
              <a:t>Europe. </a:t>
            </a:r>
            <a:endParaRPr lang="en-US" sz="2000" b="1" dirty="0" smtClean="0"/>
          </a:p>
          <a:p>
            <a:pPr>
              <a:lnSpc>
                <a:spcPct val="80000"/>
              </a:lnSpc>
            </a:pPr>
            <a:endParaRPr lang="en-US" sz="2000" b="1" dirty="0" smtClean="0"/>
          </a:p>
          <a:p>
            <a:pPr>
              <a:lnSpc>
                <a:spcPct val="80000"/>
              </a:lnSpc>
            </a:pPr>
            <a:r>
              <a:rPr lang="en-US" sz="2000" b="1" dirty="0" smtClean="0"/>
              <a:t>Peter </a:t>
            </a:r>
            <a:r>
              <a:rPr lang="en-US" sz="2000" b="1" dirty="0"/>
              <a:t>the Great decided to change all of that. </a:t>
            </a:r>
            <a:r>
              <a:rPr lang="en-US" sz="2000" b="1" dirty="0" smtClean="0"/>
              <a:t>Peter </a:t>
            </a:r>
            <a:r>
              <a:rPr lang="en-US" sz="2000" b="1" dirty="0"/>
              <a:t>was his father's youngest </a:t>
            </a:r>
            <a:r>
              <a:rPr lang="en-US" sz="2000" b="1" dirty="0" smtClean="0"/>
              <a:t>son (usually the oldest would become the next tsar). Tsar Alexis had three other children: Feodor, an invalid; Sophia; and Ivan, a semi-imbecile. When Alexis died in 1676 Feodor became Tsar, but his poor health brought an early death in 1682. </a:t>
            </a:r>
          </a:p>
          <a:p>
            <a:pPr>
              <a:lnSpc>
                <a:spcPct val="80000"/>
              </a:lnSpc>
            </a:pPr>
            <a:endParaRPr lang="en-US" sz="2000" b="1" dirty="0" smtClean="0"/>
          </a:p>
          <a:p>
            <a:pPr>
              <a:lnSpc>
                <a:spcPct val="80000"/>
              </a:lnSpc>
            </a:pPr>
            <a:r>
              <a:rPr lang="en-US" sz="2000" b="1" dirty="0" smtClean="0"/>
              <a:t>The </a:t>
            </a:r>
            <a:r>
              <a:rPr lang="en-US" sz="2000" b="1" dirty="0"/>
              <a:t>family of Peter's mother succeeded in having him chosen over Ivan to be Tsar, and the ten year-old boy was brought from his childhood </a:t>
            </a:r>
            <a:r>
              <a:rPr lang="en-US" sz="2000" b="1" dirty="0" smtClean="0"/>
              <a:t>home to </a:t>
            </a:r>
            <a:r>
              <a:rPr lang="en-US" sz="2000" b="1" dirty="0"/>
              <a:t>the Kremlin. No sooner was he established, however, than </a:t>
            </a:r>
            <a:r>
              <a:rPr lang="en-US" sz="2000" b="1" dirty="0" smtClean="0"/>
              <a:t>Ivan's </a:t>
            </a:r>
            <a:r>
              <a:rPr lang="en-US" sz="2000" b="1" dirty="0"/>
              <a:t>family struck back. </a:t>
            </a:r>
            <a:endParaRPr lang="en-US" sz="2000" b="1" dirty="0" smtClean="0"/>
          </a:p>
          <a:p>
            <a:pPr>
              <a:lnSpc>
                <a:spcPct val="80000"/>
              </a:lnSpc>
            </a:pPr>
            <a:endParaRPr lang="en-US" sz="2000" b="1" dirty="0" smtClean="0"/>
          </a:p>
          <a:p>
            <a:pPr>
              <a:lnSpc>
                <a:spcPct val="80000"/>
              </a:lnSpc>
            </a:pPr>
            <a:r>
              <a:rPr lang="en-US" sz="2000" b="1" dirty="0" smtClean="0"/>
              <a:t>Gaining </a:t>
            </a:r>
            <a:r>
              <a:rPr lang="en-US" sz="2000" b="1" dirty="0"/>
              <a:t>the support of the Kremlin Guard, they launched a coup </a:t>
            </a:r>
            <a:r>
              <a:rPr lang="en-US" sz="2000" b="1" dirty="0" err="1"/>
              <a:t>d'etat</a:t>
            </a:r>
            <a:r>
              <a:rPr lang="en-US" sz="2000" b="1" dirty="0"/>
              <a:t>, and Peter was forced to endure the horrible sight of his supporters and family members being thrown from the top of the grand Red Stair of the Faceted Palace onto the raised pikes of the Guard. </a:t>
            </a:r>
            <a:endParaRPr lang="en-US" sz="2000" b="1" dirty="0" smtClean="0"/>
          </a:p>
          <a:p>
            <a:pPr>
              <a:lnSpc>
                <a:spcPct val="80000"/>
              </a:lnSpc>
            </a:pPr>
            <a:endParaRPr lang="en-US" sz="2000" b="1" dirty="0" smtClean="0"/>
          </a:p>
          <a:p>
            <a:pPr>
              <a:lnSpc>
                <a:spcPct val="80000"/>
              </a:lnSpc>
            </a:pPr>
            <a:endParaRPr 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Effect transition="in" filter="blinds(horizontal)">
                                      <p:cBhvr>
                                        <p:cTn id="7" dur="500"/>
                                        <p:tgtEl>
                                          <p:spTgt spid="3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075">
                                            <p:txEl>
                                              <p:pRg st="2" end="2"/>
                                            </p:txEl>
                                          </p:spTgt>
                                        </p:tgtEl>
                                        <p:attrNameLst>
                                          <p:attrName>style.visibility</p:attrName>
                                        </p:attrNameLst>
                                      </p:cBhvr>
                                      <p:to>
                                        <p:strVal val="visible"/>
                                      </p:to>
                                    </p:set>
                                    <p:animEffect transition="in" filter="checkerboard(across)">
                                      <p:cBhvr>
                                        <p:cTn id="12" dur="500"/>
                                        <p:tgtEl>
                                          <p:spTgt spid="307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075">
                                            <p:txEl>
                                              <p:pRg st="4" end="4"/>
                                            </p:txEl>
                                          </p:spTgt>
                                        </p:tgtEl>
                                        <p:attrNameLst>
                                          <p:attrName>style.visibility</p:attrName>
                                        </p:attrNameLst>
                                      </p:cBhvr>
                                      <p:to>
                                        <p:strVal val="visible"/>
                                      </p:to>
                                    </p:set>
                                    <p:animEffect transition="in" filter="dissolve">
                                      <p:cBhvr>
                                        <p:cTn id="17" dur="500"/>
                                        <p:tgtEl>
                                          <p:spTgt spid="307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075">
                                            <p:txEl>
                                              <p:pRg st="6" end="6"/>
                                            </p:txEl>
                                          </p:spTgt>
                                        </p:tgtEl>
                                        <p:attrNameLst>
                                          <p:attrName>style.visibility</p:attrName>
                                        </p:attrNameLst>
                                      </p:cBhvr>
                                      <p:to>
                                        <p:strVal val="visible"/>
                                      </p:to>
                                    </p:set>
                                    <p:animEffect transition="in" filter="dissolve">
                                      <p:cBhvr>
                                        <p:cTn id="22" dur="500"/>
                                        <p:tgtEl>
                                          <p:spTgt spid="307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274638"/>
            <a:ext cx="4343400" cy="1143000"/>
          </a:xfrm>
        </p:spPr>
        <p:txBody>
          <a:bodyPr/>
          <a:lstStyle/>
          <a:p>
            <a:r>
              <a:rPr lang="en-US" sz="2000" b="1" dirty="0"/>
              <a:t>A statue of Peter I on the bank of the </a:t>
            </a:r>
            <a:r>
              <a:rPr lang="en-US" sz="2000" b="1" dirty="0" err="1">
                <a:hlinkClick r:id="rId2" tooltip="Moskva River"/>
              </a:rPr>
              <a:t>Moskva</a:t>
            </a:r>
            <a:r>
              <a:rPr lang="en-US" sz="2000" b="1" dirty="0">
                <a:hlinkClick r:id="rId2" tooltip="Moskva River"/>
              </a:rPr>
              <a:t> River</a:t>
            </a:r>
            <a:r>
              <a:rPr lang="en-US" sz="2000" b="1" dirty="0"/>
              <a:t> is one of </a:t>
            </a:r>
            <a:r>
              <a:rPr lang="en-US" sz="2000" b="1" dirty="0" smtClean="0"/>
              <a:t>the tallest outdoor sculptures in the world.</a:t>
            </a:r>
            <a:endParaRPr lang="en-US" b="1" dirty="0"/>
          </a:p>
        </p:txBody>
      </p:sp>
      <p:pic>
        <p:nvPicPr>
          <p:cNvPr id="6146" name="Picture 2" descr="http://www.members.tripod.com/~Nevermore/statue1.jpg"/>
          <p:cNvPicPr>
            <a:picLocks noChangeAspect="1" noChangeArrowheads="1"/>
          </p:cNvPicPr>
          <p:nvPr/>
        </p:nvPicPr>
        <p:blipFill>
          <a:blip r:embed="rId3" cstate="print"/>
          <a:srcRect/>
          <a:stretch>
            <a:fillRect/>
          </a:stretch>
        </p:blipFill>
        <p:spPr bwMode="auto">
          <a:xfrm>
            <a:off x="6477000" y="3810000"/>
            <a:ext cx="1714500" cy="2552700"/>
          </a:xfrm>
          <a:prstGeom prst="rect">
            <a:avLst/>
          </a:prstGeom>
          <a:noFill/>
        </p:spPr>
      </p:pic>
      <p:pic>
        <p:nvPicPr>
          <p:cNvPr id="2" name="Picture 2" descr="http://farm4.static.flickr.com/3539/3641136060_ceacf4bc6a.jpg"/>
          <p:cNvPicPr>
            <a:picLocks noChangeAspect="1" noChangeArrowheads="1"/>
          </p:cNvPicPr>
          <p:nvPr/>
        </p:nvPicPr>
        <p:blipFill>
          <a:blip r:embed="rId4" cstate="print"/>
          <a:srcRect l="4800" t="12903"/>
          <a:stretch>
            <a:fillRect/>
          </a:stretch>
        </p:blipFill>
        <p:spPr bwMode="auto">
          <a:xfrm>
            <a:off x="5334000" y="0"/>
            <a:ext cx="3810000" cy="2384220"/>
          </a:xfrm>
          <a:prstGeom prst="rect">
            <a:avLst/>
          </a:prstGeom>
          <a:noFill/>
        </p:spPr>
      </p:pic>
      <p:pic>
        <p:nvPicPr>
          <p:cNvPr id="17412" name="Picture 4" descr="http://www.tsereteli.ru/files/objects/661/661.jpg"/>
          <p:cNvPicPr>
            <a:picLocks noChangeAspect="1" noChangeArrowheads="1"/>
          </p:cNvPicPr>
          <p:nvPr/>
        </p:nvPicPr>
        <p:blipFill>
          <a:blip r:embed="rId5" cstate="print"/>
          <a:srcRect t="9465"/>
          <a:stretch>
            <a:fillRect/>
          </a:stretch>
        </p:blipFill>
        <p:spPr bwMode="auto">
          <a:xfrm>
            <a:off x="-1" y="2438400"/>
            <a:ext cx="6026727" cy="44196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smtClean="0"/>
              <a:t>Pictures from St. Petersburg</a:t>
            </a:r>
          </a:p>
        </p:txBody>
      </p:sp>
      <p:sp>
        <p:nvSpPr>
          <p:cNvPr id="1028" name="Rectangle 3"/>
          <p:cNvSpPr>
            <a:spLocks noGrp="1" noChangeArrowheads="1"/>
          </p:cNvSpPr>
          <p:nvPr>
            <p:ph type="body" sz="half" idx="1"/>
          </p:nvPr>
        </p:nvSpPr>
        <p:spPr>
          <a:xfrm>
            <a:off x="228600" y="1371600"/>
            <a:ext cx="8534400" cy="4525963"/>
          </a:xfrm>
        </p:spPr>
        <p:txBody>
          <a:bodyPr/>
          <a:lstStyle/>
          <a:p>
            <a:pPr eaLnBrk="1" hangingPunct="1"/>
            <a:r>
              <a:rPr lang="en-US" sz="2800" smtClean="0"/>
              <a:t>From Wesley Coultas’ grandparents trip to Russia</a:t>
            </a:r>
          </a:p>
        </p:txBody>
      </p:sp>
      <p:graphicFrame>
        <p:nvGraphicFramePr>
          <p:cNvPr id="1026" name="Object 4"/>
          <p:cNvGraphicFramePr>
            <a:graphicFrameLocks noChangeAspect="1"/>
          </p:cNvGraphicFramePr>
          <p:nvPr>
            <p:ph sz="half" idx="2"/>
          </p:nvPr>
        </p:nvGraphicFramePr>
        <p:xfrm>
          <a:off x="838200" y="2438400"/>
          <a:ext cx="7010400" cy="4419600"/>
        </p:xfrm>
        <a:graphic>
          <a:graphicData uri="http://schemas.openxmlformats.org/presentationml/2006/ole">
            <p:oleObj spid="_x0000_s1026" name="Photo Editor Photo" r:id="rId3" imgW="4571429" imgH="3428571" progId="">
              <p:embed/>
            </p:oleObj>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4"/>
          <p:cNvSpPr>
            <a:spLocks noGrp="1" noChangeArrowheads="1"/>
          </p:cNvSpPr>
          <p:nvPr>
            <p:ph type="title"/>
          </p:nvPr>
        </p:nvSpPr>
        <p:spPr/>
        <p:txBody>
          <a:bodyPr/>
          <a:lstStyle/>
          <a:p>
            <a:pPr eaLnBrk="1" hangingPunct="1"/>
            <a:endParaRPr lang="en-US" smtClean="0"/>
          </a:p>
        </p:txBody>
      </p:sp>
      <p:graphicFrame>
        <p:nvGraphicFramePr>
          <p:cNvPr id="2050" name="Object 3"/>
          <p:cNvGraphicFramePr>
            <a:graphicFrameLocks noChangeAspect="1"/>
          </p:cNvGraphicFramePr>
          <p:nvPr>
            <p:ph idx="1"/>
          </p:nvPr>
        </p:nvGraphicFramePr>
        <p:xfrm>
          <a:off x="0" y="38100"/>
          <a:ext cx="9144000" cy="6858000"/>
        </p:xfrm>
        <a:graphic>
          <a:graphicData uri="http://schemas.openxmlformats.org/presentationml/2006/ole">
            <p:oleObj spid="_x0000_s2050" name="Photo Editor Photo" r:id="rId3" imgW="4571429" imgH="3428571" progId="">
              <p:embed/>
            </p:oleObj>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4"/>
          <p:cNvGraphicFramePr>
            <a:graphicFrameLocks noChangeAspect="1"/>
          </p:cNvGraphicFramePr>
          <p:nvPr/>
        </p:nvGraphicFramePr>
        <p:xfrm>
          <a:off x="0" y="0"/>
          <a:ext cx="9144000" cy="6858000"/>
        </p:xfrm>
        <a:graphic>
          <a:graphicData uri="http://schemas.openxmlformats.org/presentationml/2006/ole">
            <p:oleObj spid="_x0000_s3074" name="Photo Editor Photo" r:id="rId3" imgW="4571429" imgH="3428571" progId="">
              <p:embed/>
            </p:oleObj>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4"/>
          <p:cNvSpPr>
            <a:spLocks noGrp="1" noChangeArrowheads="1"/>
          </p:cNvSpPr>
          <p:nvPr>
            <p:ph type="title"/>
          </p:nvPr>
        </p:nvSpPr>
        <p:spPr/>
        <p:txBody>
          <a:bodyPr/>
          <a:lstStyle/>
          <a:p>
            <a:pPr eaLnBrk="1" hangingPunct="1"/>
            <a:endParaRPr lang="en-US" smtClean="0"/>
          </a:p>
        </p:txBody>
      </p:sp>
      <p:graphicFrame>
        <p:nvGraphicFramePr>
          <p:cNvPr id="4098" name="Object 3"/>
          <p:cNvGraphicFramePr>
            <a:graphicFrameLocks noChangeAspect="1"/>
          </p:cNvGraphicFramePr>
          <p:nvPr>
            <p:ph idx="1"/>
          </p:nvPr>
        </p:nvGraphicFramePr>
        <p:xfrm>
          <a:off x="0" y="0"/>
          <a:ext cx="9372600" cy="7029450"/>
        </p:xfrm>
        <a:graphic>
          <a:graphicData uri="http://schemas.openxmlformats.org/presentationml/2006/ole">
            <p:oleObj spid="_x0000_s4098" name="Photo Editor Photo" r:id="rId3" imgW="4571429" imgH="3428571" progId="">
              <p:embed/>
            </p:oleObj>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4"/>
          <p:cNvSpPr>
            <a:spLocks noGrp="1" noChangeArrowheads="1"/>
          </p:cNvSpPr>
          <p:nvPr>
            <p:ph type="title"/>
          </p:nvPr>
        </p:nvSpPr>
        <p:spPr/>
        <p:txBody>
          <a:bodyPr/>
          <a:lstStyle/>
          <a:p>
            <a:pPr eaLnBrk="1" hangingPunct="1"/>
            <a:endParaRPr lang="en-US" smtClean="0"/>
          </a:p>
        </p:txBody>
      </p:sp>
      <p:graphicFrame>
        <p:nvGraphicFramePr>
          <p:cNvPr id="5122" name="Object 3"/>
          <p:cNvGraphicFramePr>
            <a:graphicFrameLocks noChangeAspect="1"/>
          </p:cNvGraphicFramePr>
          <p:nvPr>
            <p:ph idx="1"/>
          </p:nvPr>
        </p:nvGraphicFramePr>
        <p:xfrm>
          <a:off x="0" y="0"/>
          <a:ext cx="9144000" cy="6858000"/>
        </p:xfrm>
        <a:graphic>
          <a:graphicData uri="http://schemas.openxmlformats.org/presentationml/2006/ole">
            <p:oleObj spid="_x0000_s5122" name="Photo Editor Photo" r:id="rId3" imgW="4571429" imgH="3428571" progId="">
              <p:embed/>
            </p:oleObj>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4"/>
          <p:cNvSpPr>
            <a:spLocks noGrp="1" noChangeArrowheads="1"/>
          </p:cNvSpPr>
          <p:nvPr>
            <p:ph type="title"/>
          </p:nvPr>
        </p:nvSpPr>
        <p:spPr/>
        <p:txBody>
          <a:bodyPr/>
          <a:lstStyle/>
          <a:p>
            <a:pPr eaLnBrk="1" hangingPunct="1"/>
            <a:endParaRPr lang="en-US" smtClean="0"/>
          </a:p>
        </p:txBody>
      </p:sp>
      <p:graphicFrame>
        <p:nvGraphicFramePr>
          <p:cNvPr id="6146" name="Object 3"/>
          <p:cNvGraphicFramePr>
            <a:graphicFrameLocks noChangeAspect="1"/>
          </p:cNvGraphicFramePr>
          <p:nvPr>
            <p:ph idx="1"/>
          </p:nvPr>
        </p:nvGraphicFramePr>
        <p:xfrm>
          <a:off x="0" y="0"/>
          <a:ext cx="9144000" cy="6858000"/>
        </p:xfrm>
        <a:graphic>
          <a:graphicData uri="http://schemas.openxmlformats.org/presentationml/2006/ole">
            <p:oleObj spid="_x0000_s6146" name="Photo Editor Photo" r:id="rId3" imgW="4571429" imgH="3428571" progId="">
              <p:embed/>
            </p:oleObj>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5"/>
          <p:cNvSpPr>
            <a:spLocks noGrp="1" noChangeArrowheads="1"/>
          </p:cNvSpPr>
          <p:nvPr>
            <p:ph type="title"/>
          </p:nvPr>
        </p:nvSpPr>
        <p:spPr/>
        <p:txBody>
          <a:bodyPr/>
          <a:lstStyle/>
          <a:p>
            <a:pPr eaLnBrk="1" hangingPunct="1"/>
            <a:endParaRPr lang="en-US" smtClean="0"/>
          </a:p>
        </p:txBody>
      </p:sp>
      <p:graphicFrame>
        <p:nvGraphicFramePr>
          <p:cNvPr id="7170" name="Object 3"/>
          <p:cNvGraphicFramePr>
            <a:graphicFrameLocks noChangeAspect="1"/>
          </p:cNvGraphicFramePr>
          <p:nvPr>
            <p:ph idx="1"/>
          </p:nvPr>
        </p:nvGraphicFramePr>
        <p:xfrm>
          <a:off x="25400" y="19050"/>
          <a:ext cx="9118600" cy="6838950"/>
        </p:xfrm>
        <a:graphic>
          <a:graphicData uri="http://schemas.openxmlformats.org/presentationml/2006/ole">
            <p:oleObj spid="_x0000_s7170" name="Photo Editor Photo" r:id="rId3" imgW="4571429" imgH="3428571" progId="">
              <p:embed/>
            </p:oleObj>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lgerian" pitchFamily="82" charset="0"/>
              </a:rPr>
              <a:t>What Exactly is a czar?</a:t>
            </a:r>
            <a:endParaRPr lang="en-US" dirty="0">
              <a:latin typeface="Algerian" pitchFamily="82" charset="0"/>
            </a:endParaRPr>
          </a:p>
        </p:txBody>
      </p:sp>
      <p:sp>
        <p:nvSpPr>
          <p:cNvPr id="3" name="Content Placeholder 2"/>
          <p:cNvSpPr>
            <a:spLocks noGrp="1"/>
          </p:cNvSpPr>
          <p:nvPr>
            <p:ph idx="1"/>
          </p:nvPr>
        </p:nvSpPr>
        <p:spPr/>
        <p:txBody>
          <a:bodyPr/>
          <a:lstStyle/>
          <a:p>
            <a:r>
              <a:rPr lang="en-US" dirty="0" smtClean="0"/>
              <a:t>The title Tsar is derived from the Latin word for emperor, Caesar.</a:t>
            </a:r>
            <a:endParaRPr lang="en-US" baseline="30000" dirty="0" smtClean="0"/>
          </a:p>
          <a:p>
            <a:endParaRPr lang="en-US" baseline="30000" dirty="0" smtClean="0"/>
          </a:p>
          <a:p>
            <a:r>
              <a:rPr lang="en-US" dirty="0" smtClean="0"/>
              <a:t>The emperors of Russia became known as Czars…it can also be spelled Tsar or </a:t>
            </a:r>
            <a:r>
              <a:rPr lang="en-US" dirty="0" err="1" smtClean="0"/>
              <a:t>Csar</a:t>
            </a:r>
            <a:r>
              <a:rPr lang="en-US" dirty="0" smtClean="0"/>
              <a:t>.</a:t>
            </a:r>
          </a:p>
          <a:p>
            <a:endParaRPr lang="en-US" dirty="0" smtClean="0"/>
          </a:p>
          <a:p>
            <a:r>
              <a:rPr lang="en-US" dirty="0" smtClean="0"/>
              <a:t>Here’s how it all started…</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4"/>
          <p:cNvSpPr>
            <a:spLocks noGrp="1" noChangeArrowheads="1"/>
          </p:cNvSpPr>
          <p:nvPr>
            <p:ph type="title"/>
          </p:nvPr>
        </p:nvSpPr>
        <p:spPr/>
        <p:txBody>
          <a:bodyPr/>
          <a:lstStyle/>
          <a:p>
            <a:pPr eaLnBrk="1" hangingPunct="1"/>
            <a:endParaRPr lang="en-US" smtClean="0"/>
          </a:p>
        </p:txBody>
      </p:sp>
      <p:graphicFrame>
        <p:nvGraphicFramePr>
          <p:cNvPr id="8194" name="Object 3"/>
          <p:cNvGraphicFramePr>
            <a:graphicFrameLocks noChangeAspect="1"/>
          </p:cNvGraphicFramePr>
          <p:nvPr>
            <p:ph idx="1"/>
          </p:nvPr>
        </p:nvGraphicFramePr>
        <p:xfrm>
          <a:off x="685800" y="914400"/>
          <a:ext cx="7467600" cy="5600700"/>
        </p:xfrm>
        <a:graphic>
          <a:graphicData uri="http://schemas.openxmlformats.org/presentationml/2006/ole">
            <p:oleObj spid="_x0000_s8194" name="Photo Editor Photo" r:id="rId3" imgW="4571429" imgH="3428571" progId="">
              <p:embed/>
            </p:oleObj>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4"/>
          <p:cNvSpPr>
            <a:spLocks noGrp="1" noChangeArrowheads="1"/>
          </p:cNvSpPr>
          <p:nvPr>
            <p:ph type="title"/>
          </p:nvPr>
        </p:nvSpPr>
        <p:spPr/>
        <p:txBody>
          <a:bodyPr/>
          <a:lstStyle/>
          <a:p>
            <a:pPr eaLnBrk="1" hangingPunct="1"/>
            <a:endParaRPr lang="en-US" smtClean="0"/>
          </a:p>
        </p:txBody>
      </p:sp>
      <p:graphicFrame>
        <p:nvGraphicFramePr>
          <p:cNvPr id="9218" name="Object 3"/>
          <p:cNvGraphicFramePr>
            <a:graphicFrameLocks noChangeAspect="1"/>
          </p:cNvGraphicFramePr>
          <p:nvPr>
            <p:ph idx="1"/>
          </p:nvPr>
        </p:nvGraphicFramePr>
        <p:xfrm>
          <a:off x="0" y="0"/>
          <a:ext cx="9144000" cy="6858000"/>
        </p:xfrm>
        <a:graphic>
          <a:graphicData uri="http://schemas.openxmlformats.org/presentationml/2006/ole">
            <p:oleObj spid="_x0000_s9218" name="Photo Editor Photo" r:id="rId3" imgW="4571429" imgH="3428571" progId="">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4"/>
          <p:cNvSpPr>
            <a:spLocks noGrp="1" noChangeArrowheads="1"/>
          </p:cNvSpPr>
          <p:nvPr>
            <p:ph type="title"/>
          </p:nvPr>
        </p:nvSpPr>
        <p:spPr/>
        <p:txBody>
          <a:bodyPr/>
          <a:lstStyle/>
          <a:p>
            <a:pPr eaLnBrk="1" hangingPunct="1"/>
            <a:endParaRPr lang="en-US" smtClean="0"/>
          </a:p>
        </p:txBody>
      </p:sp>
      <p:graphicFrame>
        <p:nvGraphicFramePr>
          <p:cNvPr id="11266" name="Object 3"/>
          <p:cNvGraphicFramePr>
            <a:graphicFrameLocks noChangeAspect="1"/>
          </p:cNvGraphicFramePr>
          <p:nvPr>
            <p:ph idx="1"/>
          </p:nvPr>
        </p:nvGraphicFramePr>
        <p:xfrm>
          <a:off x="0" y="0"/>
          <a:ext cx="9347200" cy="7010400"/>
        </p:xfrm>
        <a:graphic>
          <a:graphicData uri="http://schemas.openxmlformats.org/presentationml/2006/ole">
            <p:oleObj spid="_x0000_s10242" name="Photo Editor Photo" r:id="rId3" imgW="4571429" imgH="3428571" progId="">
              <p:embed/>
            </p:oleObj>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4"/>
          <p:cNvSpPr>
            <a:spLocks noGrp="1" noChangeArrowheads="1"/>
          </p:cNvSpPr>
          <p:nvPr>
            <p:ph type="title"/>
          </p:nvPr>
        </p:nvSpPr>
        <p:spPr/>
        <p:txBody>
          <a:bodyPr/>
          <a:lstStyle/>
          <a:p>
            <a:pPr eaLnBrk="1" hangingPunct="1"/>
            <a:endParaRPr lang="en-US" smtClean="0"/>
          </a:p>
        </p:txBody>
      </p:sp>
      <p:graphicFrame>
        <p:nvGraphicFramePr>
          <p:cNvPr id="12290" name="Object 3"/>
          <p:cNvGraphicFramePr>
            <a:graphicFrameLocks noChangeAspect="1"/>
          </p:cNvGraphicFramePr>
          <p:nvPr>
            <p:ph idx="1"/>
          </p:nvPr>
        </p:nvGraphicFramePr>
        <p:xfrm>
          <a:off x="0" y="0"/>
          <a:ext cx="9423400" cy="7067550"/>
        </p:xfrm>
        <a:graphic>
          <a:graphicData uri="http://schemas.openxmlformats.org/presentationml/2006/ole">
            <p:oleObj spid="_x0000_s11266" name="Photo Editor Photo" r:id="rId3" imgW="4571429" imgH="3428571" progId="">
              <p:embed/>
            </p:oleObj>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4"/>
          <p:cNvSpPr>
            <a:spLocks noGrp="1" noChangeArrowheads="1"/>
          </p:cNvSpPr>
          <p:nvPr>
            <p:ph type="title"/>
          </p:nvPr>
        </p:nvSpPr>
        <p:spPr/>
        <p:txBody>
          <a:bodyPr/>
          <a:lstStyle/>
          <a:p>
            <a:pPr eaLnBrk="1" hangingPunct="1"/>
            <a:endParaRPr lang="en-US" smtClean="0"/>
          </a:p>
        </p:txBody>
      </p:sp>
      <p:graphicFrame>
        <p:nvGraphicFramePr>
          <p:cNvPr id="13314" name="Object 3"/>
          <p:cNvGraphicFramePr>
            <a:graphicFrameLocks noChangeAspect="1"/>
          </p:cNvGraphicFramePr>
          <p:nvPr>
            <p:ph idx="1"/>
          </p:nvPr>
        </p:nvGraphicFramePr>
        <p:xfrm>
          <a:off x="0" y="0"/>
          <a:ext cx="9550400" cy="7162800"/>
        </p:xfrm>
        <a:graphic>
          <a:graphicData uri="http://schemas.openxmlformats.org/presentationml/2006/ole">
            <p:oleObj spid="_x0000_s12290" name="Photo Editor Photo" r:id="rId3" imgW="4571429" imgH="3428571" progId="">
              <p:embed/>
            </p:oleObj>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4"/>
          <p:cNvSpPr>
            <a:spLocks noGrp="1" noChangeArrowheads="1"/>
          </p:cNvSpPr>
          <p:nvPr>
            <p:ph type="title"/>
          </p:nvPr>
        </p:nvSpPr>
        <p:spPr/>
        <p:txBody>
          <a:bodyPr/>
          <a:lstStyle/>
          <a:p>
            <a:pPr eaLnBrk="1" hangingPunct="1"/>
            <a:endParaRPr lang="en-US" smtClean="0"/>
          </a:p>
        </p:txBody>
      </p:sp>
      <p:graphicFrame>
        <p:nvGraphicFramePr>
          <p:cNvPr id="14338" name="Object 3"/>
          <p:cNvGraphicFramePr>
            <a:graphicFrameLocks noChangeAspect="1"/>
          </p:cNvGraphicFramePr>
          <p:nvPr>
            <p:ph idx="1"/>
          </p:nvPr>
        </p:nvGraphicFramePr>
        <p:xfrm>
          <a:off x="0" y="0"/>
          <a:ext cx="9144000" cy="6858000"/>
        </p:xfrm>
        <a:graphic>
          <a:graphicData uri="http://schemas.openxmlformats.org/presentationml/2006/ole">
            <p:oleObj spid="_x0000_s13314" name="Photo Editor Photo" r:id="rId3" imgW="4571429" imgH="3428571" progId="">
              <p:embed/>
            </p:oleObj>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4"/>
          <p:cNvSpPr>
            <a:spLocks noGrp="1" noChangeArrowheads="1"/>
          </p:cNvSpPr>
          <p:nvPr>
            <p:ph type="title"/>
          </p:nvPr>
        </p:nvSpPr>
        <p:spPr/>
        <p:txBody>
          <a:bodyPr/>
          <a:lstStyle/>
          <a:p>
            <a:pPr eaLnBrk="1" hangingPunct="1"/>
            <a:endParaRPr lang="en-US" smtClean="0"/>
          </a:p>
        </p:txBody>
      </p:sp>
      <p:graphicFrame>
        <p:nvGraphicFramePr>
          <p:cNvPr id="15362" name="Object 3"/>
          <p:cNvGraphicFramePr>
            <a:graphicFrameLocks noChangeAspect="1"/>
          </p:cNvGraphicFramePr>
          <p:nvPr>
            <p:ph idx="1"/>
          </p:nvPr>
        </p:nvGraphicFramePr>
        <p:xfrm>
          <a:off x="0" y="0"/>
          <a:ext cx="9398000" cy="6877050"/>
        </p:xfrm>
        <a:graphic>
          <a:graphicData uri="http://schemas.openxmlformats.org/presentationml/2006/ole">
            <p:oleObj spid="_x0000_s14338" name="Photo Editor Photo" r:id="rId3" imgW="4571429" imgH="3428571" progId="">
              <p:embed/>
            </p:oleObj>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4"/>
          <p:cNvSpPr>
            <a:spLocks noGrp="1" noChangeArrowheads="1"/>
          </p:cNvSpPr>
          <p:nvPr>
            <p:ph type="title"/>
          </p:nvPr>
        </p:nvSpPr>
        <p:spPr/>
        <p:txBody>
          <a:bodyPr/>
          <a:lstStyle/>
          <a:p>
            <a:pPr eaLnBrk="1" hangingPunct="1"/>
            <a:endParaRPr lang="en-US" smtClean="0"/>
          </a:p>
        </p:txBody>
      </p:sp>
      <p:graphicFrame>
        <p:nvGraphicFramePr>
          <p:cNvPr id="16386" name="Object 3"/>
          <p:cNvGraphicFramePr>
            <a:graphicFrameLocks noChangeAspect="1"/>
          </p:cNvGraphicFramePr>
          <p:nvPr>
            <p:ph idx="1"/>
          </p:nvPr>
        </p:nvGraphicFramePr>
        <p:xfrm>
          <a:off x="0" y="0"/>
          <a:ext cx="9499600" cy="6953250"/>
        </p:xfrm>
        <a:graphic>
          <a:graphicData uri="http://schemas.openxmlformats.org/presentationml/2006/ole">
            <p:oleObj spid="_x0000_s15362" name="Photo Editor Photo" r:id="rId3" imgW="4571429" imgH="3428571" progId="">
              <p:embed/>
            </p:oleObj>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www.members.tripod.com/~Nevermore/cathgr2.jpg"/>
          <p:cNvPicPr>
            <a:picLocks noChangeAspect="1" noChangeArrowheads="1"/>
          </p:cNvPicPr>
          <p:nvPr/>
        </p:nvPicPr>
        <p:blipFill>
          <a:blip r:embed="rId2" cstate="print"/>
          <a:srcRect/>
          <a:stretch>
            <a:fillRect/>
          </a:stretch>
        </p:blipFill>
        <p:spPr bwMode="auto">
          <a:xfrm>
            <a:off x="7086600" y="4038599"/>
            <a:ext cx="1905000" cy="2819401"/>
          </a:xfrm>
          <a:prstGeom prst="rect">
            <a:avLst/>
          </a:prstGeom>
          <a:noFill/>
        </p:spPr>
      </p:pic>
      <p:sp>
        <p:nvSpPr>
          <p:cNvPr id="2050" name="Rectangle 2"/>
          <p:cNvSpPr>
            <a:spLocks noGrp="1" noChangeArrowheads="1"/>
          </p:cNvSpPr>
          <p:nvPr>
            <p:ph type="ctrTitle"/>
          </p:nvPr>
        </p:nvSpPr>
        <p:spPr>
          <a:xfrm>
            <a:off x="609600" y="0"/>
            <a:ext cx="7772400" cy="1470025"/>
          </a:xfrm>
        </p:spPr>
        <p:txBody>
          <a:bodyPr/>
          <a:lstStyle/>
          <a:p>
            <a:r>
              <a:rPr lang="en-US"/>
              <a:t>Catherine the Great</a:t>
            </a:r>
          </a:p>
        </p:txBody>
      </p:sp>
      <p:sp>
        <p:nvSpPr>
          <p:cNvPr id="2051" name="Rectangle 3"/>
          <p:cNvSpPr>
            <a:spLocks noGrp="1" noChangeArrowheads="1"/>
          </p:cNvSpPr>
          <p:nvPr>
            <p:ph type="subTitle" idx="1"/>
          </p:nvPr>
        </p:nvSpPr>
        <p:spPr>
          <a:xfrm>
            <a:off x="1981200" y="1524000"/>
            <a:ext cx="6629400" cy="2971800"/>
          </a:xfrm>
        </p:spPr>
        <p:txBody>
          <a:bodyPr/>
          <a:lstStyle/>
          <a:p>
            <a:pPr algn="l">
              <a:lnSpc>
                <a:spcPct val="80000"/>
              </a:lnSpc>
            </a:pPr>
            <a:r>
              <a:rPr lang="en-US" sz="2000" b="1" dirty="0" smtClean="0"/>
              <a:t>      Born </a:t>
            </a:r>
            <a:r>
              <a:rPr lang="en-US" sz="2000" b="1" dirty="0"/>
              <a:t>a princess in Germany, Catherine the Great converted to Orthodoxy and was married to the heir to the Russian throne, the Grand Duke Peter of Holstein, grandson of Peter the Great. Though Catherine the Great had the support of Peter's mother, the Empress Elizabeth, she disliked her husband and helped engineer his removal from the throne. She took power as Tsarina or Queen, calling herself Catherine II. Soon after, she may have been behind Peter's death. </a:t>
            </a:r>
          </a:p>
        </p:txBody>
      </p:sp>
      <p:pic>
        <p:nvPicPr>
          <p:cNvPr id="2052" name="Picture 4"/>
          <p:cNvPicPr>
            <a:picLocks noChangeAspect="1" noChangeArrowheads="1"/>
          </p:cNvPicPr>
          <p:nvPr/>
        </p:nvPicPr>
        <p:blipFill>
          <a:blip r:embed="rId3" cstate="print"/>
          <a:srcRect/>
          <a:stretch>
            <a:fillRect/>
          </a:stretch>
        </p:blipFill>
        <p:spPr bwMode="auto">
          <a:xfrm>
            <a:off x="685800" y="381000"/>
            <a:ext cx="1247775" cy="1905000"/>
          </a:xfrm>
          <a:prstGeom prst="rect">
            <a:avLst/>
          </a:prstGeom>
          <a:noFill/>
          <a:ln w="9525">
            <a:noFill/>
            <a:miter lim="800000"/>
            <a:headEnd/>
            <a:tailEnd/>
          </a:ln>
          <a:effectLst/>
        </p:spPr>
      </p:pic>
      <p:pic>
        <p:nvPicPr>
          <p:cNvPr id="2053" name="Picture 5"/>
          <p:cNvPicPr>
            <a:picLocks noChangeAspect="1" noChangeArrowheads="1"/>
          </p:cNvPicPr>
          <p:nvPr/>
        </p:nvPicPr>
        <p:blipFill>
          <a:blip r:embed="rId4" cstate="print"/>
          <a:srcRect/>
          <a:stretch>
            <a:fillRect/>
          </a:stretch>
        </p:blipFill>
        <p:spPr bwMode="auto">
          <a:xfrm>
            <a:off x="7086600" y="0"/>
            <a:ext cx="1524000" cy="1047750"/>
          </a:xfrm>
          <a:prstGeom prst="rect">
            <a:avLst/>
          </a:prstGeom>
          <a:noFill/>
          <a:ln w="9525">
            <a:noFill/>
            <a:miter lim="800000"/>
            <a:headEnd/>
            <a:tailEnd/>
          </a:ln>
          <a:effectLst/>
        </p:spPr>
      </p:pic>
      <p:pic>
        <p:nvPicPr>
          <p:cNvPr id="3075" name="Picture 3" descr="C:\Documents and Settings\SMcDonald\Local Settings\Temporary Internet Files\Content.IE5\75MLKLCX\MPj04228100000[1].jpg"/>
          <p:cNvPicPr>
            <a:picLocks noChangeAspect="1" noChangeArrowheads="1"/>
          </p:cNvPicPr>
          <p:nvPr/>
        </p:nvPicPr>
        <p:blipFill>
          <a:blip r:embed="rId5" cstate="print"/>
          <a:srcRect/>
          <a:stretch>
            <a:fillRect/>
          </a:stretch>
        </p:blipFill>
        <p:spPr bwMode="auto">
          <a:xfrm>
            <a:off x="2667000" y="4495800"/>
            <a:ext cx="4114800" cy="1341835"/>
          </a:xfrm>
          <a:prstGeom prst="rect">
            <a:avLst/>
          </a:prstGeom>
          <a:noFill/>
        </p:spPr>
      </p:pic>
      <p:pic>
        <p:nvPicPr>
          <p:cNvPr id="3080" name="Picture 8" descr="http://www.members.tripod.com/~Nevermore/age30.jpg"/>
          <p:cNvPicPr>
            <a:picLocks noChangeAspect="1" noChangeArrowheads="1"/>
          </p:cNvPicPr>
          <p:nvPr/>
        </p:nvPicPr>
        <p:blipFill>
          <a:blip r:embed="rId6" cstate="print"/>
          <a:srcRect/>
          <a:stretch>
            <a:fillRect/>
          </a:stretch>
        </p:blipFill>
        <p:spPr bwMode="auto">
          <a:xfrm>
            <a:off x="609600" y="4114800"/>
            <a:ext cx="1428750" cy="2038350"/>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prstGeom prst="rect">
            <a:avLst/>
          </a:prstGeom>
          <a:noFill/>
        </p:spPr>
        <p:txBody>
          <a:bodyPr wrap="squar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Alexander I </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5" name="Content Placeholder 4" descr="Alexander 3.bmp"/>
          <p:cNvPicPr>
            <a:picLocks noGrp="1" noChangeAspect="1"/>
          </p:cNvPicPr>
          <p:nvPr>
            <p:ph idx="1"/>
          </p:nvPr>
        </p:nvPicPr>
        <p:blipFill>
          <a:blip r:embed="rId2" cstate="print"/>
          <a:stretch>
            <a:fillRect/>
          </a:stretch>
        </p:blipFill>
        <p:spPr>
          <a:xfrm>
            <a:off x="381000" y="3886200"/>
            <a:ext cx="1752599" cy="2590800"/>
          </a:xfrm>
          <a:prstGeom prst="rect">
            <a:avLst/>
          </a:prstGeom>
        </p:spPr>
      </p:pic>
      <p:pic>
        <p:nvPicPr>
          <p:cNvPr id="6" name="Picture 5" descr="Alexander 4.bmp"/>
          <p:cNvPicPr>
            <a:picLocks noChangeAspect="1"/>
          </p:cNvPicPr>
          <p:nvPr/>
        </p:nvPicPr>
        <p:blipFill>
          <a:blip r:embed="rId3" cstate="print"/>
          <a:stretch>
            <a:fillRect/>
          </a:stretch>
        </p:blipFill>
        <p:spPr>
          <a:xfrm>
            <a:off x="6248400" y="2667000"/>
            <a:ext cx="2667000" cy="3505200"/>
          </a:xfrm>
          <a:prstGeom prst="rect">
            <a:avLst/>
          </a:prstGeom>
        </p:spPr>
      </p:pic>
      <p:pic>
        <p:nvPicPr>
          <p:cNvPr id="7" name="Picture 6" descr="Alexander 2.bmp"/>
          <p:cNvPicPr>
            <a:picLocks noChangeAspect="1"/>
          </p:cNvPicPr>
          <p:nvPr/>
        </p:nvPicPr>
        <p:blipFill>
          <a:blip r:embed="rId4" cstate="print"/>
          <a:stretch>
            <a:fillRect/>
          </a:stretch>
        </p:blipFill>
        <p:spPr>
          <a:xfrm>
            <a:off x="457200" y="1524000"/>
            <a:ext cx="2647619" cy="1723810"/>
          </a:xfrm>
          <a:prstGeom prst="rect">
            <a:avLst/>
          </a:prstGeom>
        </p:spPr>
      </p:pic>
      <p:pic>
        <p:nvPicPr>
          <p:cNvPr id="8" name="Content Placeholder 3" descr="Alexander.bmp"/>
          <p:cNvPicPr>
            <a:picLocks noChangeAspect="1"/>
          </p:cNvPicPr>
          <p:nvPr/>
        </p:nvPicPr>
        <p:blipFill>
          <a:blip r:embed="rId5" cstate="print"/>
          <a:stretch>
            <a:fillRect/>
          </a:stretch>
        </p:blipFill>
        <p:spPr bwMode="auto">
          <a:xfrm>
            <a:off x="3276600" y="1828800"/>
            <a:ext cx="2819400" cy="39430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b="1" dirty="0"/>
              <a:t>Ivan the Great</a:t>
            </a:r>
          </a:p>
        </p:txBody>
      </p:sp>
      <p:sp>
        <p:nvSpPr>
          <p:cNvPr id="9219" name="Rectangle 3"/>
          <p:cNvSpPr>
            <a:spLocks noGrp="1" noChangeArrowheads="1"/>
          </p:cNvSpPr>
          <p:nvPr>
            <p:ph type="body" idx="1"/>
          </p:nvPr>
        </p:nvSpPr>
        <p:spPr>
          <a:xfrm>
            <a:off x="457200" y="1600200"/>
            <a:ext cx="8229600" cy="5029200"/>
          </a:xfrm>
        </p:spPr>
        <p:txBody>
          <a:bodyPr/>
          <a:lstStyle/>
          <a:p>
            <a:r>
              <a:rPr lang="en-US" sz="2800" b="1" dirty="0"/>
              <a:t>It wasn't until 1480, that Moscow was strong enough to throw off Mongol rule for good. Its ruler at that time was Grand Duke Ivan III, better known </a:t>
            </a:r>
            <a:r>
              <a:rPr lang="en-US" sz="2800" b="1" dirty="0" smtClean="0"/>
              <a:t>as… </a:t>
            </a:r>
            <a:r>
              <a:rPr lang="en-US" sz="2800" b="1" dirty="0"/>
              <a:t>Ivan the Great. </a:t>
            </a:r>
            <a:endParaRPr lang="en-US" sz="2800" b="1" dirty="0" smtClean="0"/>
          </a:p>
          <a:p>
            <a:r>
              <a:rPr lang="en-US" sz="2800" b="1" dirty="0" smtClean="0"/>
              <a:t>Ivan </a:t>
            </a:r>
            <a:r>
              <a:rPr lang="en-US" sz="2800" b="1" dirty="0"/>
              <a:t>began by </a:t>
            </a:r>
            <a:r>
              <a:rPr lang="en-US" sz="2800" b="1" dirty="0" smtClean="0"/>
              <a:t>taking control of </a:t>
            </a:r>
            <a:r>
              <a:rPr lang="en-US" sz="2800" b="1" dirty="0"/>
              <a:t>most of Moscow's rival cities, and </a:t>
            </a:r>
            <a:r>
              <a:rPr lang="en-US" sz="2800" b="1" dirty="0" smtClean="0"/>
              <a:t>he </a:t>
            </a:r>
            <a:r>
              <a:rPr lang="en-US" sz="2800" b="1" dirty="0"/>
              <a:t>was effectively in control of the entire country</a:t>
            </a:r>
            <a:r>
              <a:rPr lang="en-US" sz="2800" b="1" dirty="0" smtClean="0"/>
              <a:t>.</a:t>
            </a:r>
          </a:p>
          <a:p>
            <a:r>
              <a:rPr lang="en-US" sz="2800" b="1" dirty="0" smtClean="0"/>
              <a:t>However</a:t>
            </a:r>
            <a:r>
              <a:rPr lang="en-US" sz="2800" b="1" dirty="0"/>
              <a:t>, it wasn't until the reign of his grandson, Ivan IV (the Terrible), that Russia became a unified state.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linds(horizontal)">
                                      <p:cBhvr>
                                        <p:cTn id="7" dur="500"/>
                                        <p:tgtEl>
                                          <p:spTgt spid="92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ox(in)">
                                      <p:cBhvr>
                                        <p:cTn id="12" dur="500"/>
                                        <p:tgtEl>
                                          <p:spTgt spid="92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9219">
                                            <p:txEl>
                                              <p:pRg st="2" end="2"/>
                                            </p:txEl>
                                          </p:spTgt>
                                        </p:tgtEl>
                                        <p:attrNameLst>
                                          <p:attrName>style.visibility</p:attrName>
                                        </p:attrNameLst>
                                      </p:cBhvr>
                                      <p:to>
                                        <p:strVal val="visible"/>
                                      </p:to>
                                    </p:set>
                                    <p:animEffect transition="in" filter="checkerboard(across)">
                                      <p:cBhvr>
                                        <p:cTn id="17" dur="500"/>
                                        <p:tgtEl>
                                          <p:spTgt spid="92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4830763"/>
          </a:xfrm>
        </p:spPr>
        <p:txBody>
          <a:bodyPr/>
          <a:lstStyle/>
          <a:p>
            <a:r>
              <a:rPr lang="en-US" sz="2000" b="1" dirty="0" smtClean="0"/>
              <a:t>Tensions were building between Russia and France. Napoleon (ruler of France) wanted to expand.  He justified his attempt to take Russia by saying he wanted to liberate the Russian serfs.</a:t>
            </a:r>
          </a:p>
          <a:p>
            <a:pPr>
              <a:buNone/>
            </a:pPr>
            <a:endParaRPr lang="en-US" sz="2000" b="1" dirty="0" smtClean="0"/>
          </a:p>
          <a:p>
            <a:r>
              <a:rPr lang="en-US" sz="2000" b="1" dirty="0" smtClean="0"/>
              <a:t>In June of 1812, Napoleon and his army of roughly 500,000 marched into Russia. The French army greatly outnumbered the Russian troops and both suffered considerable losses.  Alexander and the Russian people realized that Moscow could not be effectively defended. But, they had no intention of giving in or surrendering.</a:t>
            </a:r>
          </a:p>
          <a:p>
            <a:endParaRPr lang="en-US" sz="2000" b="1" dirty="0" smtClean="0"/>
          </a:p>
          <a:p>
            <a:r>
              <a:rPr lang="en-US" sz="2000" b="1" dirty="0" smtClean="0"/>
              <a:t>When Napoleon got to Moscow, he found the city abandoned, burned, and void of supplies. It was September, 1812. The peasant uprising Napoleon had expected did not materialize.</a:t>
            </a:r>
          </a:p>
          <a:p>
            <a:pPr>
              <a:buNone/>
            </a:pPr>
            <a:endParaRPr lang="en-US" sz="2000" b="1" dirty="0"/>
          </a:p>
        </p:txBody>
      </p:sp>
      <p:sp>
        <p:nvSpPr>
          <p:cNvPr id="4" name="Rectangle 3"/>
          <p:cNvSpPr/>
          <p:nvPr/>
        </p:nvSpPr>
        <p:spPr>
          <a:xfrm>
            <a:off x="990600" y="0"/>
            <a:ext cx="6084521" cy="923330"/>
          </a:xfrm>
          <a:prstGeom prst="rect">
            <a:avLst/>
          </a:prstGeom>
          <a:noFill/>
        </p:spPr>
        <p:txBody>
          <a:bodyPr wrap="squar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Alexander I </a:t>
            </a:r>
            <a:endParaRPr 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dissolv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A1D0FF"/>
        </a:solidFill>
        <a:effectLst/>
      </p:bgPr>
    </p:bg>
    <p:spTree>
      <p:nvGrpSpPr>
        <p:cNvPr id="1" name=""/>
        <p:cNvGrpSpPr/>
        <p:nvPr/>
      </p:nvGrpSpPr>
      <p:grpSpPr>
        <a:xfrm>
          <a:off x="0" y="0"/>
          <a:ext cx="0" cy="0"/>
          <a:chOff x="0" y="0"/>
          <a:chExt cx="0" cy="0"/>
        </a:xfrm>
      </p:grpSpPr>
      <p:pic>
        <p:nvPicPr>
          <p:cNvPr id="4101" name="Picture 5" descr="Napoleon by Jacques-Louis David (1812)">
            <a:hlinkClick r:id="rId2" tooltip="Napoleon by Jacques-Louis David (1812)"/>
          </p:cNvPr>
          <p:cNvPicPr>
            <a:picLocks noChangeAspect="1" noChangeArrowheads="1"/>
          </p:cNvPicPr>
          <p:nvPr/>
        </p:nvPicPr>
        <p:blipFill>
          <a:blip r:embed="rId3" cstate="print"/>
          <a:srcRect/>
          <a:stretch>
            <a:fillRect/>
          </a:stretch>
        </p:blipFill>
        <p:spPr bwMode="auto">
          <a:xfrm>
            <a:off x="762000" y="609600"/>
            <a:ext cx="2000250" cy="3295650"/>
          </a:xfrm>
          <a:prstGeom prst="rect">
            <a:avLst/>
          </a:prstGeom>
          <a:noFill/>
        </p:spPr>
      </p:pic>
      <p:pic>
        <p:nvPicPr>
          <p:cNvPr id="4103" name="Picture 7" descr="File:Napoleons retreat from moscow.jpg">
            <a:hlinkClick r:id="rId4"/>
          </p:cNvPr>
          <p:cNvPicPr>
            <a:picLocks noChangeAspect="1" noChangeArrowheads="1"/>
          </p:cNvPicPr>
          <p:nvPr/>
        </p:nvPicPr>
        <p:blipFill>
          <a:blip r:embed="rId5" cstate="print"/>
          <a:srcRect/>
          <a:stretch>
            <a:fillRect/>
          </a:stretch>
        </p:blipFill>
        <p:spPr bwMode="auto">
          <a:xfrm>
            <a:off x="3276600" y="228600"/>
            <a:ext cx="5267325" cy="3743325"/>
          </a:xfrm>
          <a:prstGeom prst="rect">
            <a:avLst/>
          </a:prstGeom>
          <a:noFill/>
        </p:spPr>
      </p:pic>
      <p:pic>
        <p:nvPicPr>
          <p:cNvPr id="4107" name="Picture 11" descr="finalretreat"/>
          <p:cNvPicPr>
            <a:picLocks noChangeAspect="1" noChangeArrowheads="1"/>
          </p:cNvPicPr>
          <p:nvPr/>
        </p:nvPicPr>
        <p:blipFill>
          <a:blip r:embed="rId6" cstate="print"/>
          <a:srcRect/>
          <a:stretch>
            <a:fillRect/>
          </a:stretch>
        </p:blipFill>
        <p:spPr bwMode="auto">
          <a:xfrm>
            <a:off x="3657600" y="4114800"/>
            <a:ext cx="4648200" cy="2743200"/>
          </a:xfrm>
          <a:prstGeom prst="rect">
            <a:avLst/>
          </a:prstGeom>
          <a:noFill/>
        </p:spPr>
      </p:pic>
      <p:sp>
        <p:nvSpPr>
          <p:cNvPr id="4108" name="WordArt 12"/>
          <p:cNvSpPr>
            <a:spLocks noChangeArrowheads="1" noChangeShapeType="1" noTextEdit="1"/>
          </p:cNvSpPr>
          <p:nvPr/>
        </p:nvSpPr>
        <p:spPr bwMode="auto">
          <a:xfrm>
            <a:off x="381000" y="3962400"/>
            <a:ext cx="2376488" cy="1066800"/>
          </a:xfrm>
          <a:prstGeom prst="rect">
            <a:avLst/>
          </a:prstGeom>
        </p:spPr>
        <p:txBody>
          <a:bodyPr wrap="none" fromWordArt="1">
            <a:prstTxWarp prst="textSlantUp">
              <a:avLst>
                <a:gd name="adj" fmla="val 32056"/>
              </a:avLst>
            </a:prstTxWarp>
          </a:bodyPr>
          <a:lstStyle/>
          <a:p>
            <a:pPr algn="ctr"/>
            <a:r>
              <a:rPr lang="en-US" sz="3600" kern="1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Napoleon Bonaparte</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prstGeom prst="rect">
            <a:avLst/>
          </a:prstGeom>
          <a:noFill/>
        </p:spPr>
        <p:txBody>
          <a:bodyPr wrap="square" lIns="91440" tIns="45720" rIns="91440" bIns="45720">
            <a:spAutoFit/>
          </a:bodyPr>
          <a:lstStyle/>
          <a:p>
            <a:pPr algn="ctr"/>
            <a:r>
              <a:rPr lang="en-US"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Nicholas II </a:t>
            </a:r>
          </a:p>
          <a:p>
            <a:pPr algn="ctr"/>
            <a:r>
              <a:rPr lang="en-US" sz="44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The Last Tsar of Russia</a:t>
            </a:r>
            <a:endParaRPr lang="en-US" sz="4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pic>
        <p:nvPicPr>
          <p:cNvPr id="5" name="Content Placeholder 3" descr="Nicholas 2.jpg"/>
          <p:cNvPicPr>
            <a:picLocks noGrp="1" noChangeAspect="1"/>
          </p:cNvPicPr>
          <p:nvPr>
            <p:ph idx="1"/>
          </p:nvPr>
        </p:nvPicPr>
        <p:blipFill>
          <a:blip r:embed="rId2" cstate="print"/>
          <a:stretch>
            <a:fillRect/>
          </a:stretch>
        </p:blipFill>
        <p:spPr>
          <a:xfrm>
            <a:off x="533400" y="1905000"/>
            <a:ext cx="1809750" cy="2524125"/>
          </a:xfrm>
        </p:spPr>
      </p:pic>
      <p:pic>
        <p:nvPicPr>
          <p:cNvPr id="6" name="Picture 5" descr="Nicholas II.jpg"/>
          <p:cNvPicPr>
            <a:picLocks noChangeAspect="1"/>
          </p:cNvPicPr>
          <p:nvPr/>
        </p:nvPicPr>
        <p:blipFill>
          <a:blip r:embed="rId3" cstate="print"/>
          <a:stretch>
            <a:fillRect/>
          </a:stretch>
        </p:blipFill>
        <p:spPr>
          <a:xfrm>
            <a:off x="6705600" y="1905000"/>
            <a:ext cx="1857375" cy="2457450"/>
          </a:xfrm>
          <a:prstGeom prst="rect">
            <a:avLst/>
          </a:prstGeom>
        </p:spPr>
      </p:pic>
      <p:pic>
        <p:nvPicPr>
          <p:cNvPr id="7" name="Picture 6" descr="Nicholas 3.jpg"/>
          <p:cNvPicPr>
            <a:picLocks noChangeAspect="1"/>
          </p:cNvPicPr>
          <p:nvPr/>
        </p:nvPicPr>
        <p:blipFill>
          <a:blip r:embed="rId4" cstate="print"/>
          <a:stretch>
            <a:fillRect/>
          </a:stretch>
        </p:blipFill>
        <p:spPr>
          <a:xfrm>
            <a:off x="3810000" y="4114800"/>
            <a:ext cx="1895475" cy="2409825"/>
          </a:xfrm>
          <a:prstGeom prst="rect">
            <a:avLst/>
          </a:prstGeom>
        </p:spPr>
      </p:pic>
      <p:pic>
        <p:nvPicPr>
          <p:cNvPr id="8" name="Picture 7" descr="Nicholas 4.jpg"/>
          <p:cNvPicPr>
            <a:picLocks noChangeAspect="1"/>
          </p:cNvPicPr>
          <p:nvPr/>
        </p:nvPicPr>
        <p:blipFill>
          <a:blip r:embed="rId5" cstate="print"/>
          <a:stretch>
            <a:fillRect/>
          </a:stretch>
        </p:blipFill>
        <p:spPr>
          <a:xfrm>
            <a:off x="3276600" y="1981200"/>
            <a:ext cx="2705100" cy="169545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nastasia.bmp"/>
          <p:cNvPicPr>
            <a:picLocks noGrp="1" noChangeAspect="1"/>
          </p:cNvPicPr>
          <p:nvPr>
            <p:ph idx="1"/>
          </p:nvPr>
        </p:nvPicPr>
        <p:blipFill>
          <a:blip r:embed="rId2" cstate="print"/>
          <a:stretch>
            <a:fillRect/>
          </a:stretch>
        </p:blipFill>
        <p:spPr>
          <a:xfrm>
            <a:off x="457200" y="762000"/>
            <a:ext cx="2057400" cy="2286000"/>
          </a:xfrm>
        </p:spPr>
      </p:pic>
      <p:pic>
        <p:nvPicPr>
          <p:cNvPr id="5" name="Picture 4" descr="Anastasia.jpg"/>
          <p:cNvPicPr>
            <a:picLocks noChangeAspect="1"/>
          </p:cNvPicPr>
          <p:nvPr/>
        </p:nvPicPr>
        <p:blipFill>
          <a:blip r:embed="rId3" cstate="print"/>
          <a:stretch>
            <a:fillRect/>
          </a:stretch>
        </p:blipFill>
        <p:spPr>
          <a:xfrm>
            <a:off x="6705600" y="1676400"/>
            <a:ext cx="2133600" cy="2590800"/>
          </a:xfrm>
          <a:prstGeom prst="rect">
            <a:avLst/>
          </a:prstGeom>
        </p:spPr>
      </p:pic>
      <p:pic>
        <p:nvPicPr>
          <p:cNvPr id="6" name="Picture 5" descr="Anastasia 2.jpg"/>
          <p:cNvPicPr>
            <a:picLocks noChangeAspect="1"/>
          </p:cNvPicPr>
          <p:nvPr/>
        </p:nvPicPr>
        <p:blipFill>
          <a:blip r:embed="rId4" cstate="print"/>
          <a:stretch>
            <a:fillRect/>
          </a:stretch>
        </p:blipFill>
        <p:spPr>
          <a:xfrm>
            <a:off x="0" y="3581400"/>
            <a:ext cx="3724275" cy="2971800"/>
          </a:xfrm>
          <a:prstGeom prst="rect">
            <a:avLst/>
          </a:prstGeom>
        </p:spPr>
      </p:pic>
      <p:pic>
        <p:nvPicPr>
          <p:cNvPr id="7" name="Picture 6" descr="Anastasia 3.jpg"/>
          <p:cNvPicPr>
            <a:picLocks noChangeAspect="1"/>
          </p:cNvPicPr>
          <p:nvPr/>
        </p:nvPicPr>
        <p:blipFill>
          <a:blip r:embed="rId5" cstate="print"/>
          <a:stretch>
            <a:fillRect/>
          </a:stretch>
        </p:blipFill>
        <p:spPr>
          <a:xfrm>
            <a:off x="3810000" y="1600200"/>
            <a:ext cx="2819400" cy="4562475"/>
          </a:xfrm>
          <a:prstGeom prst="rect">
            <a:avLst/>
          </a:prstGeom>
        </p:spPr>
      </p:pic>
      <p:sp>
        <p:nvSpPr>
          <p:cNvPr id="8" name="Rectangle 7"/>
          <p:cNvSpPr/>
          <p:nvPr/>
        </p:nvSpPr>
        <p:spPr>
          <a:xfrm>
            <a:off x="2068879" y="381000"/>
            <a:ext cx="5006242" cy="923330"/>
          </a:xfrm>
          <a:prstGeom prst="rect">
            <a:avLst/>
          </a:prstGeom>
          <a:noFill/>
        </p:spPr>
        <p:txBody>
          <a:bodyPr wrap="square" lIns="91440" tIns="45720" rIns="91440" bIns="45720">
            <a:spAutoFit/>
          </a:bodyPr>
          <a:lstStyle/>
          <a:p>
            <a:pPr algn="ctr"/>
            <a:r>
              <a:rPr lang="en-US" sz="5400" b="1" dirty="0" smtClean="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rPr>
              <a:t>Anastasia…</a:t>
            </a:r>
            <a:endParaRPr lang="en-US" sz="5400" b="1" dirty="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5EA0B"/>
        </a:solidFill>
        <a:effectLst/>
      </p:bgPr>
    </p:bg>
    <p:spTree>
      <p:nvGrpSpPr>
        <p:cNvPr id="1" name=""/>
        <p:cNvGrpSpPr/>
        <p:nvPr/>
      </p:nvGrpSpPr>
      <p:grpSpPr>
        <a:xfrm>
          <a:off x="0" y="0"/>
          <a:ext cx="0" cy="0"/>
          <a:chOff x="0" y="0"/>
          <a:chExt cx="0" cy="0"/>
        </a:xfrm>
      </p:grpSpPr>
      <p:sp>
        <p:nvSpPr>
          <p:cNvPr id="5122" name="Line 2"/>
          <p:cNvSpPr>
            <a:spLocks noChangeShapeType="1"/>
          </p:cNvSpPr>
          <p:nvPr/>
        </p:nvSpPr>
        <p:spPr bwMode="auto">
          <a:xfrm>
            <a:off x="838200" y="0"/>
            <a:ext cx="0" cy="6858000"/>
          </a:xfrm>
          <a:prstGeom prst="line">
            <a:avLst/>
          </a:prstGeom>
          <a:noFill/>
          <a:ln w="38100">
            <a:solidFill>
              <a:schemeClr val="tx1"/>
            </a:solidFill>
            <a:round/>
            <a:headEnd/>
            <a:tailEnd/>
          </a:ln>
          <a:effectLst/>
        </p:spPr>
        <p:txBody>
          <a:bodyPr/>
          <a:lstStyle/>
          <a:p>
            <a:endParaRPr lang="en-US"/>
          </a:p>
        </p:txBody>
      </p:sp>
      <p:sp>
        <p:nvSpPr>
          <p:cNvPr id="5123" name="Line 3"/>
          <p:cNvSpPr>
            <a:spLocks noChangeShapeType="1"/>
          </p:cNvSpPr>
          <p:nvPr/>
        </p:nvSpPr>
        <p:spPr bwMode="auto">
          <a:xfrm>
            <a:off x="609600" y="533400"/>
            <a:ext cx="533400" cy="0"/>
          </a:xfrm>
          <a:prstGeom prst="line">
            <a:avLst/>
          </a:prstGeom>
          <a:noFill/>
          <a:ln w="28575">
            <a:solidFill>
              <a:schemeClr val="tx1"/>
            </a:solidFill>
            <a:round/>
            <a:headEnd/>
            <a:tailEnd/>
          </a:ln>
          <a:effectLst/>
        </p:spPr>
        <p:txBody>
          <a:bodyPr/>
          <a:lstStyle/>
          <a:p>
            <a:endParaRPr lang="en-US"/>
          </a:p>
        </p:txBody>
      </p:sp>
      <p:sp>
        <p:nvSpPr>
          <p:cNvPr id="5124" name="Text Box 4"/>
          <p:cNvSpPr txBox="1">
            <a:spLocks noChangeArrowheads="1"/>
          </p:cNvSpPr>
          <p:nvPr/>
        </p:nvSpPr>
        <p:spPr bwMode="auto">
          <a:xfrm>
            <a:off x="1295400" y="304800"/>
            <a:ext cx="4267200" cy="641350"/>
          </a:xfrm>
          <a:prstGeom prst="rect">
            <a:avLst/>
          </a:prstGeom>
          <a:noFill/>
          <a:ln w="9525">
            <a:noFill/>
            <a:miter lim="800000"/>
            <a:headEnd/>
            <a:tailEnd/>
          </a:ln>
          <a:effectLst/>
        </p:spPr>
        <p:txBody>
          <a:bodyPr>
            <a:spAutoFit/>
          </a:bodyPr>
          <a:lstStyle/>
          <a:p>
            <a:pPr>
              <a:spcBef>
                <a:spcPct val="50000"/>
              </a:spcBef>
            </a:pPr>
            <a:r>
              <a:rPr lang="en-US" dirty="0"/>
              <a:t>Russian victory over Napoleon and 1812 Overture</a:t>
            </a:r>
          </a:p>
        </p:txBody>
      </p:sp>
      <p:sp>
        <p:nvSpPr>
          <p:cNvPr id="5125" name="Text Box 5"/>
          <p:cNvSpPr txBox="1">
            <a:spLocks noChangeArrowheads="1"/>
          </p:cNvSpPr>
          <p:nvPr/>
        </p:nvSpPr>
        <p:spPr bwMode="auto">
          <a:xfrm>
            <a:off x="0" y="304800"/>
            <a:ext cx="762000" cy="366713"/>
          </a:xfrm>
          <a:prstGeom prst="rect">
            <a:avLst/>
          </a:prstGeom>
          <a:noFill/>
          <a:ln w="9525">
            <a:noFill/>
            <a:miter lim="800000"/>
            <a:headEnd/>
            <a:tailEnd/>
          </a:ln>
          <a:effectLst/>
        </p:spPr>
        <p:txBody>
          <a:bodyPr>
            <a:spAutoFit/>
          </a:bodyPr>
          <a:lstStyle/>
          <a:p>
            <a:pPr>
              <a:spcBef>
                <a:spcPct val="50000"/>
              </a:spcBef>
            </a:pPr>
            <a:r>
              <a:rPr lang="en-US" b="1"/>
              <a:t>1812</a:t>
            </a:r>
          </a:p>
        </p:txBody>
      </p:sp>
      <p:sp>
        <p:nvSpPr>
          <p:cNvPr id="5126" name="Text Box 6"/>
          <p:cNvSpPr txBox="1">
            <a:spLocks noChangeArrowheads="1"/>
          </p:cNvSpPr>
          <p:nvPr/>
        </p:nvSpPr>
        <p:spPr bwMode="auto">
          <a:xfrm>
            <a:off x="0" y="928688"/>
            <a:ext cx="762000" cy="366712"/>
          </a:xfrm>
          <a:prstGeom prst="rect">
            <a:avLst/>
          </a:prstGeom>
          <a:noFill/>
          <a:ln w="9525">
            <a:noFill/>
            <a:miter lim="800000"/>
            <a:headEnd/>
            <a:tailEnd/>
          </a:ln>
          <a:effectLst/>
        </p:spPr>
        <p:txBody>
          <a:bodyPr>
            <a:spAutoFit/>
          </a:bodyPr>
          <a:lstStyle/>
          <a:p>
            <a:pPr>
              <a:spcBef>
                <a:spcPct val="50000"/>
              </a:spcBef>
            </a:pPr>
            <a:r>
              <a:rPr lang="en-US" b="1"/>
              <a:t>1890</a:t>
            </a:r>
          </a:p>
        </p:txBody>
      </p:sp>
      <p:sp>
        <p:nvSpPr>
          <p:cNvPr id="5127" name="Line 7"/>
          <p:cNvSpPr>
            <a:spLocks noChangeShapeType="1"/>
          </p:cNvSpPr>
          <p:nvPr/>
        </p:nvSpPr>
        <p:spPr bwMode="auto">
          <a:xfrm>
            <a:off x="614363" y="1125538"/>
            <a:ext cx="533400" cy="0"/>
          </a:xfrm>
          <a:prstGeom prst="line">
            <a:avLst/>
          </a:prstGeom>
          <a:noFill/>
          <a:ln w="28575">
            <a:solidFill>
              <a:schemeClr val="tx1"/>
            </a:solidFill>
            <a:round/>
            <a:headEnd/>
            <a:tailEnd/>
          </a:ln>
          <a:effectLst/>
        </p:spPr>
        <p:txBody>
          <a:bodyPr/>
          <a:lstStyle/>
          <a:p>
            <a:endParaRPr lang="en-US"/>
          </a:p>
        </p:txBody>
      </p:sp>
      <p:sp>
        <p:nvSpPr>
          <p:cNvPr id="5128" name="Text Box 8"/>
          <p:cNvSpPr txBox="1">
            <a:spLocks noChangeArrowheads="1"/>
          </p:cNvSpPr>
          <p:nvPr/>
        </p:nvSpPr>
        <p:spPr bwMode="auto">
          <a:xfrm>
            <a:off x="1273175" y="949325"/>
            <a:ext cx="4267200" cy="366713"/>
          </a:xfrm>
          <a:prstGeom prst="rect">
            <a:avLst/>
          </a:prstGeom>
          <a:noFill/>
          <a:ln w="9525">
            <a:noFill/>
            <a:miter lim="800000"/>
            <a:headEnd/>
            <a:tailEnd/>
          </a:ln>
          <a:effectLst/>
        </p:spPr>
        <p:txBody>
          <a:bodyPr>
            <a:spAutoFit/>
          </a:bodyPr>
          <a:lstStyle/>
          <a:p>
            <a:pPr>
              <a:spcBef>
                <a:spcPct val="50000"/>
              </a:spcBef>
            </a:pPr>
            <a:r>
              <a:rPr lang="en-US" dirty="0"/>
              <a:t>Trans-Siberian Railroad</a:t>
            </a:r>
          </a:p>
        </p:txBody>
      </p:sp>
      <p:sp>
        <p:nvSpPr>
          <p:cNvPr id="5129" name="Text Box 9"/>
          <p:cNvSpPr txBox="1">
            <a:spLocks noChangeArrowheads="1"/>
          </p:cNvSpPr>
          <p:nvPr/>
        </p:nvSpPr>
        <p:spPr bwMode="auto">
          <a:xfrm>
            <a:off x="0" y="1447800"/>
            <a:ext cx="762000" cy="366713"/>
          </a:xfrm>
          <a:prstGeom prst="rect">
            <a:avLst/>
          </a:prstGeom>
          <a:noFill/>
          <a:ln w="9525">
            <a:noFill/>
            <a:miter lim="800000"/>
            <a:headEnd/>
            <a:tailEnd/>
          </a:ln>
          <a:effectLst/>
        </p:spPr>
        <p:txBody>
          <a:bodyPr>
            <a:spAutoFit/>
          </a:bodyPr>
          <a:lstStyle/>
          <a:p>
            <a:pPr>
              <a:spcBef>
                <a:spcPct val="50000"/>
              </a:spcBef>
            </a:pPr>
            <a:r>
              <a:rPr lang="en-US" b="1"/>
              <a:t>1917</a:t>
            </a:r>
          </a:p>
        </p:txBody>
      </p:sp>
      <p:sp>
        <p:nvSpPr>
          <p:cNvPr id="5130" name="Line 10"/>
          <p:cNvSpPr>
            <a:spLocks noChangeShapeType="1"/>
          </p:cNvSpPr>
          <p:nvPr/>
        </p:nvSpPr>
        <p:spPr bwMode="auto">
          <a:xfrm>
            <a:off x="619125" y="1639888"/>
            <a:ext cx="533400" cy="0"/>
          </a:xfrm>
          <a:prstGeom prst="line">
            <a:avLst/>
          </a:prstGeom>
          <a:noFill/>
          <a:ln w="28575">
            <a:solidFill>
              <a:schemeClr val="tx1"/>
            </a:solidFill>
            <a:round/>
            <a:headEnd/>
            <a:tailEnd/>
          </a:ln>
          <a:effectLst/>
        </p:spPr>
        <p:txBody>
          <a:bodyPr/>
          <a:lstStyle/>
          <a:p>
            <a:endParaRPr lang="en-US"/>
          </a:p>
        </p:txBody>
      </p:sp>
      <p:sp>
        <p:nvSpPr>
          <p:cNvPr id="5131" name="Text Box 11"/>
          <p:cNvSpPr txBox="1">
            <a:spLocks noChangeArrowheads="1"/>
          </p:cNvSpPr>
          <p:nvPr/>
        </p:nvSpPr>
        <p:spPr bwMode="auto">
          <a:xfrm>
            <a:off x="1295400" y="1371600"/>
            <a:ext cx="6553200" cy="641350"/>
          </a:xfrm>
          <a:prstGeom prst="rect">
            <a:avLst/>
          </a:prstGeom>
          <a:noFill/>
          <a:ln w="9525">
            <a:noFill/>
            <a:miter lim="800000"/>
            <a:headEnd/>
            <a:tailEnd/>
          </a:ln>
          <a:effectLst/>
        </p:spPr>
        <p:txBody>
          <a:bodyPr>
            <a:spAutoFit/>
          </a:bodyPr>
          <a:lstStyle/>
          <a:p>
            <a:pPr>
              <a:spcBef>
                <a:spcPct val="50000"/>
              </a:spcBef>
            </a:pPr>
            <a:r>
              <a:rPr lang="en-US" dirty="0"/>
              <a:t>Czar Nicholas II gives up his throne and Vladimir Lenin leads revolution and sets up a communist government.</a:t>
            </a:r>
          </a:p>
        </p:txBody>
      </p:sp>
      <p:sp>
        <p:nvSpPr>
          <p:cNvPr id="5132" name="Line 12"/>
          <p:cNvSpPr>
            <a:spLocks noChangeShapeType="1"/>
          </p:cNvSpPr>
          <p:nvPr/>
        </p:nvSpPr>
        <p:spPr bwMode="auto">
          <a:xfrm>
            <a:off x="609600" y="2438400"/>
            <a:ext cx="533400" cy="0"/>
          </a:xfrm>
          <a:prstGeom prst="line">
            <a:avLst/>
          </a:prstGeom>
          <a:noFill/>
          <a:ln w="28575">
            <a:solidFill>
              <a:schemeClr val="tx1"/>
            </a:solidFill>
            <a:round/>
            <a:headEnd/>
            <a:tailEnd/>
          </a:ln>
          <a:effectLst/>
        </p:spPr>
        <p:txBody>
          <a:bodyPr/>
          <a:lstStyle/>
          <a:p>
            <a:endParaRPr lang="en-US"/>
          </a:p>
        </p:txBody>
      </p:sp>
      <p:sp>
        <p:nvSpPr>
          <p:cNvPr id="5133" name="Text Box 13"/>
          <p:cNvSpPr txBox="1">
            <a:spLocks noChangeArrowheads="1"/>
          </p:cNvSpPr>
          <p:nvPr/>
        </p:nvSpPr>
        <p:spPr bwMode="auto">
          <a:xfrm>
            <a:off x="0" y="2209800"/>
            <a:ext cx="762000" cy="366713"/>
          </a:xfrm>
          <a:prstGeom prst="rect">
            <a:avLst/>
          </a:prstGeom>
          <a:noFill/>
          <a:ln w="9525">
            <a:noFill/>
            <a:miter lim="800000"/>
            <a:headEnd/>
            <a:tailEnd/>
          </a:ln>
          <a:effectLst/>
        </p:spPr>
        <p:txBody>
          <a:bodyPr>
            <a:spAutoFit/>
          </a:bodyPr>
          <a:lstStyle/>
          <a:p>
            <a:pPr>
              <a:spcBef>
                <a:spcPct val="50000"/>
              </a:spcBef>
            </a:pPr>
            <a:r>
              <a:rPr lang="en-US" b="1"/>
              <a:t>1922</a:t>
            </a:r>
          </a:p>
        </p:txBody>
      </p:sp>
      <p:sp>
        <p:nvSpPr>
          <p:cNvPr id="5134" name="Text Box 14"/>
          <p:cNvSpPr txBox="1">
            <a:spLocks noChangeArrowheads="1"/>
          </p:cNvSpPr>
          <p:nvPr/>
        </p:nvSpPr>
        <p:spPr bwMode="auto">
          <a:xfrm>
            <a:off x="1295400" y="2671763"/>
            <a:ext cx="5410200" cy="641350"/>
          </a:xfrm>
          <a:prstGeom prst="rect">
            <a:avLst/>
          </a:prstGeom>
          <a:noFill/>
          <a:ln w="9525">
            <a:noFill/>
            <a:miter lim="800000"/>
            <a:headEnd/>
            <a:tailEnd/>
          </a:ln>
          <a:effectLst/>
        </p:spPr>
        <p:txBody>
          <a:bodyPr>
            <a:spAutoFit/>
          </a:bodyPr>
          <a:lstStyle/>
          <a:p>
            <a:pPr>
              <a:spcBef>
                <a:spcPct val="50000"/>
              </a:spcBef>
            </a:pPr>
            <a:r>
              <a:rPr lang="en-US" dirty="0"/>
              <a:t>WWII --Soviets join the US and Britain to fight against the Germans</a:t>
            </a:r>
          </a:p>
        </p:txBody>
      </p:sp>
      <p:sp>
        <p:nvSpPr>
          <p:cNvPr id="5135" name="Text Box 15"/>
          <p:cNvSpPr txBox="1">
            <a:spLocks noChangeArrowheads="1"/>
          </p:cNvSpPr>
          <p:nvPr/>
        </p:nvSpPr>
        <p:spPr bwMode="auto">
          <a:xfrm>
            <a:off x="0" y="2819400"/>
            <a:ext cx="762000" cy="366713"/>
          </a:xfrm>
          <a:prstGeom prst="rect">
            <a:avLst/>
          </a:prstGeom>
          <a:noFill/>
          <a:ln w="9525">
            <a:noFill/>
            <a:miter lim="800000"/>
            <a:headEnd/>
            <a:tailEnd/>
          </a:ln>
          <a:effectLst/>
        </p:spPr>
        <p:txBody>
          <a:bodyPr>
            <a:spAutoFit/>
          </a:bodyPr>
          <a:lstStyle/>
          <a:p>
            <a:pPr>
              <a:spcBef>
                <a:spcPct val="50000"/>
              </a:spcBef>
            </a:pPr>
            <a:r>
              <a:rPr lang="en-US" b="1"/>
              <a:t>1941</a:t>
            </a:r>
          </a:p>
        </p:txBody>
      </p:sp>
      <p:sp>
        <p:nvSpPr>
          <p:cNvPr id="5136" name="Line 16"/>
          <p:cNvSpPr>
            <a:spLocks noChangeShapeType="1"/>
          </p:cNvSpPr>
          <p:nvPr/>
        </p:nvSpPr>
        <p:spPr bwMode="auto">
          <a:xfrm>
            <a:off x="609600" y="3048000"/>
            <a:ext cx="533400" cy="0"/>
          </a:xfrm>
          <a:prstGeom prst="line">
            <a:avLst/>
          </a:prstGeom>
          <a:noFill/>
          <a:ln w="28575">
            <a:solidFill>
              <a:schemeClr val="tx1"/>
            </a:solidFill>
            <a:round/>
            <a:headEnd/>
            <a:tailEnd/>
          </a:ln>
          <a:effectLst/>
        </p:spPr>
        <p:txBody>
          <a:bodyPr/>
          <a:lstStyle/>
          <a:p>
            <a:endParaRPr lang="en-US"/>
          </a:p>
        </p:txBody>
      </p:sp>
      <p:sp>
        <p:nvSpPr>
          <p:cNvPr id="5137" name="Line 17"/>
          <p:cNvSpPr>
            <a:spLocks noChangeShapeType="1"/>
          </p:cNvSpPr>
          <p:nvPr/>
        </p:nvSpPr>
        <p:spPr bwMode="auto">
          <a:xfrm>
            <a:off x="649288" y="4984750"/>
            <a:ext cx="533400" cy="0"/>
          </a:xfrm>
          <a:prstGeom prst="line">
            <a:avLst/>
          </a:prstGeom>
          <a:noFill/>
          <a:ln w="28575">
            <a:solidFill>
              <a:schemeClr val="tx1"/>
            </a:solidFill>
            <a:round/>
            <a:headEnd/>
            <a:tailEnd/>
          </a:ln>
          <a:effectLst/>
        </p:spPr>
        <p:txBody>
          <a:bodyPr/>
          <a:lstStyle/>
          <a:p>
            <a:endParaRPr lang="en-US"/>
          </a:p>
        </p:txBody>
      </p:sp>
      <p:sp>
        <p:nvSpPr>
          <p:cNvPr id="5138" name="Text Box 18"/>
          <p:cNvSpPr txBox="1">
            <a:spLocks noChangeArrowheads="1"/>
          </p:cNvSpPr>
          <p:nvPr/>
        </p:nvSpPr>
        <p:spPr bwMode="auto">
          <a:xfrm>
            <a:off x="1295400" y="3429000"/>
            <a:ext cx="6629400" cy="641350"/>
          </a:xfrm>
          <a:prstGeom prst="rect">
            <a:avLst/>
          </a:prstGeom>
          <a:noFill/>
          <a:ln w="9525">
            <a:noFill/>
            <a:miter lim="800000"/>
            <a:headEnd/>
            <a:tailEnd/>
          </a:ln>
          <a:effectLst/>
        </p:spPr>
        <p:txBody>
          <a:bodyPr>
            <a:spAutoFit/>
          </a:bodyPr>
          <a:lstStyle/>
          <a:p>
            <a:pPr>
              <a:spcBef>
                <a:spcPct val="50000"/>
              </a:spcBef>
            </a:pPr>
            <a:r>
              <a:rPr lang="en-US" dirty="0"/>
              <a:t>Cold War years—(competition for world influence between the Soviet Union and the U. S—not actually fighting in a war)</a:t>
            </a:r>
          </a:p>
        </p:txBody>
      </p:sp>
      <p:sp>
        <p:nvSpPr>
          <p:cNvPr id="5139" name="Text Box 19"/>
          <p:cNvSpPr txBox="1">
            <a:spLocks noChangeArrowheads="1"/>
          </p:cNvSpPr>
          <p:nvPr/>
        </p:nvSpPr>
        <p:spPr bwMode="auto">
          <a:xfrm>
            <a:off x="-31750" y="3397250"/>
            <a:ext cx="990600" cy="1190625"/>
          </a:xfrm>
          <a:prstGeom prst="rect">
            <a:avLst/>
          </a:prstGeom>
          <a:noFill/>
          <a:ln w="9525">
            <a:noFill/>
            <a:miter lim="800000"/>
            <a:headEnd/>
            <a:tailEnd/>
          </a:ln>
          <a:effectLst/>
        </p:spPr>
        <p:txBody>
          <a:bodyPr>
            <a:spAutoFit/>
          </a:bodyPr>
          <a:lstStyle/>
          <a:p>
            <a:pPr>
              <a:spcBef>
                <a:spcPct val="50000"/>
              </a:spcBef>
            </a:pPr>
            <a:r>
              <a:rPr lang="en-US" b="1"/>
              <a:t>1945 until late 1980’s</a:t>
            </a:r>
          </a:p>
        </p:txBody>
      </p:sp>
      <p:sp>
        <p:nvSpPr>
          <p:cNvPr id="5140" name="Text Box 20"/>
          <p:cNvSpPr txBox="1">
            <a:spLocks noChangeArrowheads="1"/>
          </p:cNvSpPr>
          <p:nvPr/>
        </p:nvSpPr>
        <p:spPr bwMode="auto">
          <a:xfrm>
            <a:off x="0" y="4800600"/>
            <a:ext cx="762000" cy="366713"/>
          </a:xfrm>
          <a:prstGeom prst="rect">
            <a:avLst/>
          </a:prstGeom>
          <a:noFill/>
          <a:ln w="9525">
            <a:noFill/>
            <a:miter lim="800000"/>
            <a:headEnd/>
            <a:tailEnd/>
          </a:ln>
          <a:effectLst/>
        </p:spPr>
        <p:txBody>
          <a:bodyPr>
            <a:spAutoFit/>
          </a:bodyPr>
          <a:lstStyle/>
          <a:p>
            <a:pPr>
              <a:spcBef>
                <a:spcPct val="50000"/>
              </a:spcBef>
            </a:pPr>
            <a:r>
              <a:rPr lang="en-US" b="1"/>
              <a:t>1985</a:t>
            </a:r>
          </a:p>
        </p:txBody>
      </p:sp>
      <p:sp>
        <p:nvSpPr>
          <p:cNvPr id="5141" name="Line 21"/>
          <p:cNvSpPr>
            <a:spLocks noChangeShapeType="1"/>
          </p:cNvSpPr>
          <p:nvPr/>
        </p:nvSpPr>
        <p:spPr bwMode="auto">
          <a:xfrm>
            <a:off x="609600" y="3581400"/>
            <a:ext cx="533400" cy="0"/>
          </a:xfrm>
          <a:prstGeom prst="line">
            <a:avLst/>
          </a:prstGeom>
          <a:noFill/>
          <a:ln w="28575">
            <a:solidFill>
              <a:schemeClr val="tx1"/>
            </a:solidFill>
            <a:round/>
            <a:headEnd/>
            <a:tailEnd/>
          </a:ln>
          <a:effectLst/>
        </p:spPr>
        <p:txBody>
          <a:bodyPr/>
          <a:lstStyle/>
          <a:p>
            <a:endParaRPr lang="en-US"/>
          </a:p>
        </p:txBody>
      </p:sp>
      <p:sp>
        <p:nvSpPr>
          <p:cNvPr id="5142" name="Text Box 22"/>
          <p:cNvSpPr txBox="1">
            <a:spLocks noChangeArrowheads="1"/>
          </p:cNvSpPr>
          <p:nvPr/>
        </p:nvSpPr>
        <p:spPr bwMode="auto">
          <a:xfrm>
            <a:off x="1295400" y="4648200"/>
            <a:ext cx="6629400" cy="641350"/>
          </a:xfrm>
          <a:prstGeom prst="rect">
            <a:avLst/>
          </a:prstGeom>
          <a:noFill/>
          <a:ln w="9525">
            <a:noFill/>
            <a:miter lim="800000"/>
            <a:headEnd/>
            <a:tailEnd/>
          </a:ln>
          <a:effectLst/>
        </p:spPr>
        <p:txBody>
          <a:bodyPr>
            <a:spAutoFit/>
          </a:bodyPr>
          <a:lstStyle/>
          <a:p>
            <a:pPr>
              <a:spcBef>
                <a:spcPct val="50000"/>
              </a:spcBef>
            </a:pPr>
            <a:r>
              <a:rPr lang="en-US" dirty="0"/>
              <a:t>Soviet leader Gorbachev tries </a:t>
            </a:r>
            <a:r>
              <a:rPr lang="en-US" i="1" dirty="0"/>
              <a:t>glasnost—</a:t>
            </a:r>
            <a:r>
              <a:rPr lang="en-US" dirty="0"/>
              <a:t>less government control and more openness</a:t>
            </a:r>
          </a:p>
        </p:txBody>
      </p:sp>
      <p:sp>
        <p:nvSpPr>
          <p:cNvPr id="5143" name="Text Box 23"/>
          <p:cNvSpPr txBox="1">
            <a:spLocks noChangeArrowheads="1"/>
          </p:cNvSpPr>
          <p:nvPr/>
        </p:nvSpPr>
        <p:spPr bwMode="auto">
          <a:xfrm>
            <a:off x="1295400" y="5330825"/>
            <a:ext cx="6629400" cy="641350"/>
          </a:xfrm>
          <a:prstGeom prst="rect">
            <a:avLst/>
          </a:prstGeom>
          <a:noFill/>
          <a:ln w="9525">
            <a:noFill/>
            <a:miter lim="800000"/>
            <a:headEnd/>
            <a:tailEnd/>
          </a:ln>
          <a:effectLst/>
        </p:spPr>
        <p:txBody>
          <a:bodyPr>
            <a:spAutoFit/>
          </a:bodyPr>
          <a:lstStyle/>
          <a:p>
            <a:pPr>
              <a:spcBef>
                <a:spcPct val="50000"/>
              </a:spcBef>
            </a:pPr>
            <a:r>
              <a:rPr lang="en-US" dirty="0"/>
              <a:t>The Soviet Union falls—each of the 15 republics declares its independence-- end of communism in Russia  AND…</a:t>
            </a:r>
          </a:p>
        </p:txBody>
      </p:sp>
      <p:sp>
        <p:nvSpPr>
          <p:cNvPr id="5144" name="Line 24"/>
          <p:cNvSpPr>
            <a:spLocks noChangeShapeType="1"/>
          </p:cNvSpPr>
          <p:nvPr/>
        </p:nvSpPr>
        <p:spPr bwMode="auto">
          <a:xfrm>
            <a:off x="609600" y="5715000"/>
            <a:ext cx="533400" cy="0"/>
          </a:xfrm>
          <a:prstGeom prst="line">
            <a:avLst/>
          </a:prstGeom>
          <a:noFill/>
          <a:ln w="28575">
            <a:solidFill>
              <a:schemeClr val="tx1"/>
            </a:solidFill>
            <a:round/>
            <a:headEnd/>
            <a:tailEnd/>
          </a:ln>
          <a:effectLst/>
        </p:spPr>
        <p:txBody>
          <a:bodyPr/>
          <a:lstStyle/>
          <a:p>
            <a:endParaRPr lang="en-US"/>
          </a:p>
        </p:txBody>
      </p:sp>
      <p:sp>
        <p:nvSpPr>
          <p:cNvPr id="5145" name="Text Box 25"/>
          <p:cNvSpPr txBox="1">
            <a:spLocks noChangeArrowheads="1"/>
          </p:cNvSpPr>
          <p:nvPr/>
        </p:nvSpPr>
        <p:spPr bwMode="auto">
          <a:xfrm>
            <a:off x="0" y="5486400"/>
            <a:ext cx="762000" cy="366713"/>
          </a:xfrm>
          <a:prstGeom prst="rect">
            <a:avLst/>
          </a:prstGeom>
          <a:noFill/>
          <a:ln w="9525">
            <a:noFill/>
            <a:miter lim="800000"/>
            <a:headEnd/>
            <a:tailEnd/>
          </a:ln>
          <a:effectLst/>
        </p:spPr>
        <p:txBody>
          <a:bodyPr>
            <a:spAutoFit/>
          </a:bodyPr>
          <a:lstStyle/>
          <a:p>
            <a:pPr>
              <a:spcBef>
                <a:spcPct val="50000"/>
              </a:spcBef>
            </a:pPr>
            <a:r>
              <a:rPr lang="en-US" b="1"/>
              <a:t>1991</a:t>
            </a:r>
          </a:p>
        </p:txBody>
      </p:sp>
      <p:sp>
        <p:nvSpPr>
          <p:cNvPr id="5146" name="Text Box 26"/>
          <p:cNvSpPr txBox="1">
            <a:spLocks noChangeArrowheads="1"/>
          </p:cNvSpPr>
          <p:nvPr/>
        </p:nvSpPr>
        <p:spPr bwMode="auto">
          <a:xfrm>
            <a:off x="1300163" y="6007100"/>
            <a:ext cx="7924800" cy="641350"/>
          </a:xfrm>
          <a:prstGeom prst="rect">
            <a:avLst/>
          </a:prstGeom>
          <a:noFill/>
          <a:ln w="9525">
            <a:noFill/>
            <a:miter lim="800000"/>
            <a:headEnd/>
            <a:tailEnd/>
          </a:ln>
          <a:effectLst/>
        </p:spPr>
        <p:txBody>
          <a:bodyPr>
            <a:spAutoFit/>
          </a:bodyPr>
          <a:lstStyle/>
          <a:p>
            <a:pPr>
              <a:spcBef>
                <a:spcPct val="50000"/>
              </a:spcBef>
            </a:pPr>
            <a:r>
              <a:rPr lang="en-US" dirty="0"/>
              <a:t>Russia’s first president, Boris Yeltsin, encourages a free market economy—an economy based on competition and private ownership</a:t>
            </a:r>
          </a:p>
        </p:txBody>
      </p:sp>
      <p:sp>
        <p:nvSpPr>
          <p:cNvPr id="5147" name="Text Box 27"/>
          <p:cNvSpPr txBox="1">
            <a:spLocks noChangeArrowheads="1"/>
          </p:cNvSpPr>
          <p:nvPr/>
        </p:nvSpPr>
        <p:spPr bwMode="auto">
          <a:xfrm>
            <a:off x="2971800" y="0"/>
            <a:ext cx="4572000" cy="396875"/>
          </a:xfrm>
          <a:prstGeom prst="rect">
            <a:avLst/>
          </a:prstGeom>
          <a:noFill/>
          <a:ln w="9525">
            <a:noFill/>
            <a:miter lim="800000"/>
            <a:headEnd/>
            <a:tailEnd/>
          </a:ln>
          <a:effectLst/>
        </p:spPr>
        <p:txBody>
          <a:bodyPr>
            <a:spAutoFit/>
          </a:bodyPr>
          <a:lstStyle/>
          <a:p>
            <a:pPr>
              <a:spcBef>
                <a:spcPct val="50000"/>
              </a:spcBef>
            </a:pPr>
            <a:r>
              <a:rPr lang="en-US" sz="2000">
                <a:latin typeface="Wide Latin" pitchFamily="18" charset="0"/>
              </a:rPr>
              <a:t>Russian Timeline</a:t>
            </a:r>
          </a:p>
        </p:txBody>
      </p:sp>
      <p:pic>
        <p:nvPicPr>
          <p:cNvPr id="5148" name="Picture 28" descr="stalin_roosevelt_churchill"/>
          <p:cNvPicPr>
            <a:picLocks noChangeAspect="1" noChangeArrowheads="1"/>
          </p:cNvPicPr>
          <p:nvPr/>
        </p:nvPicPr>
        <p:blipFill>
          <a:blip r:embed="rId2" cstate="print"/>
          <a:srcRect l="8000" t="21277" r="5600" b="29787"/>
          <a:stretch>
            <a:fillRect/>
          </a:stretch>
        </p:blipFill>
        <p:spPr bwMode="auto">
          <a:xfrm>
            <a:off x="6248400" y="2133600"/>
            <a:ext cx="2590800" cy="1371600"/>
          </a:xfrm>
          <a:prstGeom prst="rect">
            <a:avLst/>
          </a:prstGeom>
          <a:noFill/>
        </p:spPr>
      </p:pic>
      <p:sp>
        <p:nvSpPr>
          <p:cNvPr id="5149" name="Text Box 29"/>
          <p:cNvSpPr txBox="1">
            <a:spLocks noChangeArrowheads="1"/>
          </p:cNvSpPr>
          <p:nvPr/>
        </p:nvSpPr>
        <p:spPr bwMode="auto">
          <a:xfrm>
            <a:off x="1295400" y="2133600"/>
            <a:ext cx="5867400" cy="366713"/>
          </a:xfrm>
          <a:prstGeom prst="rect">
            <a:avLst/>
          </a:prstGeom>
          <a:noFill/>
          <a:ln w="9525">
            <a:noFill/>
            <a:miter lim="800000"/>
            <a:headEnd/>
            <a:tailEnd/>
          </a:ln>
          <a:effectLst/>
        </p:spPr>
        <p:txBody>
          <a:bodyPr>
            <a:spAutoFit/>
          </a:bodyPr>
          <a:lstStyle/>
          <a:p>
            <a:pPr>
              <a:spcBef>
                <a:spcPct val="50000"/>
              </a:spcBef>
            </a:pPr>
            <a:r>
              <a:rPr lang="en-US" dirty="0"/>
              <a:t>U.S.S.R. (Union of Soviet Socialist Republics) is formed</a:t>
            </a:r>
          </a:p>
        </p:txBody>
      </p:sp>
      <p:pic>
        <p:nvPicPr>
          <p:cNvPr id="5150" name="Picture 30" descr="180px-Leninposter"/>
          <p:cNvPicPr>
            <a:picLocks noChangeAspect="1" noChangeArrowheads="1"/>
          </p:cNvPicPr>
          <p:nvPr/>
        </p:nvPicPr>
        <p:blipFill>
          <a:blip r:embed="rId3" cstate="print"/>
          <a:srcRect l="3426" t="3192" r="3703" b="23372"/>
          <a:stretch>
            <a:fillRect/>
          </a:stretch>
        </p:blipFill>
        <p:spPr bwMode="auto">
          <a:xfrm>
            <a:off x="7551738" y="0"/>
            <a:ext cx="1592262" cy="1825625"/>
          </a:xfrm>
          <a:prstGeom prst="rect">
            <a:avLst/>
          </a:prstGeom>
          <a:noFill/>
        </p:spPr>
      </p:pic>
      <p:pic>
        <p:nvPicPr>
          <p:cNvPr id="5151" name="Picture 31" descr="ENCrussia"/>
          <p:cNvPicPr>
            <a:picLocks noChangeAspect="1" noChangeArrowheads="1"/>
          </p:cNvPicPr>
          <p:nvPr/>
        </p:nvPicPr>
        <p:blipFill>
          <a:blip r:embed="rId4" cstate="print"/>
          <a:srcRect/>
          <a:stretch>
            <a:fillRect/>
          </a:stretch>
        </p:blipFill>
        <p:spPr bwMode="auto">
          <a:xfrm>
            <a:off x="7696200" y="3886200"/>
            <a:ext cx="1295400" cy="1981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blinds(horizontal)">
                                      <p:cBhvr>
                                        <p:cTn id="7" dur="500"/>
                                        <p:tgtEl>
                                          <p:spTgt spid="512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28"/>
                                        </p:tgtEl>
                                        <p:attrNameLst>
                                          <p:attrName>style.visibility</p:attrName>
                                        </p:attrNameLst>
                                      </p:cBhvr>
                                      <p:to>
                                        <p:strVal val="visible"/>
                                      </p:to>
                                    </p:set>
                                    <p:animEffect transition="in" filter="blinds(horizontal)">
                                      <p:cBhvr>
                                        <p:cTn id="12" dur="500"/>
                                        <p:tgtEl>
                                          <p:spTgt spid="512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131"/>
                                        </p:tgtEl>
                                        <p:attrNameLst>
                                          <p:attrName>style.visibility</p:attrName>
                                        </p:attrNameLst>
                                      </p:cBhvr>
                                      <p:to>
                                        <p:strVal val="visible"/>
                                      </p:to>
                                    </p:set>
                                    <p:animEffect transition="in" filter="blinds(horizontal)">
                                      <p:cBhvr>
                                        <p:cTn id="17" dur="500"/>
                                        <p:tgtEl>
                                          <p:spTgt spid="513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150"/>
                                        </p:tgtEl>
                                        <p:attrNameLst>
                                          <p:attrName>style.visibility</p:attrName>
                                        </p:attrNameLst>
                                      </p:cBhvr>
                                      <p:to>
                                        <p:strVal val="visible"/>
                                      </p:to>
                                    </p:set>
                                    <p:animEffect transition="in" filter="blinds(horizontal)">
                                      <p:cBhvr>
                                        <p:cTn id="22" dur="500"/>
                                        <p:tgtEl>
                                          <p:spTgt spid="515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149"/>
                                        </p:tgtEl>
                                        <p:attrNameLst>
                                          <p:attrName>style.visibility</p:attrName>
                                        </p:attrNameLst>
                                      </p:cBhvr>
                                      <p:to>
                                        <p:strVal val="visible"/>
                                      </p:to>
                                    </p:set>
                                    <p:animEffect transition="in" filter="blinds(horizontal)">
                                      <p:cBhvr>
                                        <p:cTn id="27" dur="500"/>
                                        <p:tgtEl>
                                          <p:spTgt spid="514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134"/>
                                        </p:tgtEl>
                                        <p:attrNameLst>
                                          <p:attrName>style.visibility</p:attrName>
                                        </p:attrNameLst>
                                      </p:cBhvr>
                                      <p:to>
                                        <p:strVal val="visible"/>
                                      </p:to>
                                    </p:set>
                                    <p:animEffect transition="in" filter="blinds(horizontal)">
                                      <p:cBhvr>
                                        <p:cTn id="32" dur="500"/>
                                        <p:tgtEl>
                                          <p:spTgt spid="513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148"/>
                                        </p:tgtEl>
                                        <p:attrNameLst>
                                          <p:attrName>style.visibility</p:attrName>
                                        </p:attrNameLst>
                                      </p:cBhvr>
                                      <p:to>
                                        <p:strVal val="visible"/>
                                      </p:to>
                                    </p:set>
                                    <p:animEffect transition="in" filter="blinds(horizontal)">
                                      <p:cBhvr>
                                        <p:cTn id="37" dur="500"/>
                                        <p:tgtEl>
                                          <p:spTgt spid="514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138"/>
                                        </p:tgtEl>
                                        <p:attrNameLst>
                                          <p:attrName>style.visibility</p:attrName>
                                        </p:attrNameLst>
                                      </p:cBhvr>
                                      <p:to>
                                        <p:strVal val="visible"/>
                                      </p:to>
                                    </p:set>
                                    <p:animEffect transition="in" filter="blinds(horizontal)">
                                      <p:cBhvr>
                                        <p:cTn id="42" dur="500"/>
                                        <p:tgtEl>
                                          <p:spTgt spid="513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5151"/>
                                        </p:tgtEl>
                                        <p:attrNameLst>
                                          <p:attrName>style.visibility</p:attrName>
                                        </p:attrNameLst>
                                      </p:cBhvr>
                                      <p:to>
                                        <p:strVal val="visible"/>
                                      </p:to>
                                    </p:set>
                                    <p:animEffect transition="in" filter="blinds(horizontal)">
                                      <p:cBhvr>
                                        <p:cTn id="47" dur="500"/>
                                        <p:tgtEl>
                                          <p:spTgt spid="5151"/>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5142"/>
                                        </p:tgtEl>
                                        <p:attrNameLst>
                                          <p:attrName>style.visibility</p:attrName>
                                        </p:attrNameLst>
                                      </p:cBhvr>
                                      <p:to>
                                        <p:strVal val="visible"/>
                                      </p:to>
                                    </p:set>
                                    <p:animEffect transition="in" filter="blinds(horizontal)">
                                      <p:cBhvr>
                                        <p:cTn id="52" dur="500"/>
                                        <p:tgtEl>
                                          <p:spTgt spid="5142"/>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5143"/>
                                        </p:tgtEl>
                                        <p:attrNameLst>
                                          <p:attrName>style.visibility</p:attrName>
                                        </p:attrNameLst>
                                      </p:cBhvr>
                                      <p:to>
                                        <p:strVal val="visible"/>
                                      </p:to>
                                    </p:set>
                                    <p:animEffect transition="in" filter="blinds(horizontal)">
                                      <p:cBhvr>
                                        <p:cTn id="57" dur="500"/>
                                        <p:tgtEl>
                                          <p:spTgt spid="5143"/>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5146"/>
                                        </p:tgtEl>
                                        <p:attrNameLst>
                                          <p:attrName>style.visibility</p:attrName>
                                        </p:attrNameLst>
                                      </p:cBhvr>
                                      <p:to>
                                        <p:strVal val="visible"/>
                                      </p:to>
                                    </p:set>
                                    <p:animEffect transition="in" filter="blinds(horizontal)">
                                      <p:cBhvr>
                                        <p:cTn id="62" dur="500"/>
                                        <p:tgtEl>
                                          <p:spTgt spid="5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p:bldP spid="5128" grpId="0"/>
      <p:bldP spid="5131" grpId="0"/>
      <p:bldP spid="5134" grpId="0"/>
      <p:bldP spid="5138" grpId="0"/>
      <p:bldP spid="5142" grpId="0"/>
      <p:bldP spid="5143" grpId="0"/>
      <p:bldP spid="5146" grpId="0"/>
      <p:bldP spid="5149"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tile tx="0" ty="0" sx="100000" sy="100000" flip="none" algn="tl"/>
        </a:blipFill>
        <a:effectLst/>
      </p:bgPr>
    </p:bg>
    <p:spTree>
      <p:nvGrpSpPr>
        <p:cNvPr id="1" name=""/>
        <p:cNvGrpSpPr/>
        <p:nvPr/>
      </p:nvGrpSpPr>
      <p:grpSpPr>
        <a:xfrm>
          <a:off x="0" y="0"/>
          <a:ext cx="0" cy="0"/>
          <a:chOff x="0" y="0"/>
          <a:chExt cx="0" cy="0"/>
        </a:xfrm>
      </p:grpSpPr>
      <p:pic>
        <p:nvPicPr>
          <p:cNvPr id="6146" name="Picture 2" descr="hist_ww1_proceeding1"/>
          <p:cNvPicPr>
            <a:picLocks noChangeAspect="1" noChangeArrowheads="1"/>
          </p:cNvPicPr>
          <p:nvPr/>
        </p:nvPicPr>
        <p:blipFill>
          <a:blip r:embed="rId3" cstate="print"/>
          <a:srcRect t="8304"/>
          <a:stretch>
            <a:fillRect/>
          </a:stretch>
        </p:blipFill>
        <p:spPr bwMode="auto">
          <a:xfrm>
            <a:off x="0" y="0"/>
            <a:ext cx="2743200" cy="2524125"/>
          </a:xfrm>
          <a:prstGeom prst="rect">
            <a:avLst/>
          </a:prstGeom>
          <a:noFill/>
        </p:spPr>
      </p:pic>
      <p:pic>
        <p:nvPicPr>
          <p:cNvPr id="6147" name="Picture 3" descr="Lenin Mausoleum &#10;        guard"/>
          <p:cNvPicPr>
            <a:picLocks noChangeAspect="1" noChangeArrowheads="1"/>
          </p:cNvPicPr>
          <p:nvPr/>
        </p:nvPicPr>
        <p:blipFill>
          <a:blip r:embed="rId4" cstate="print"/>
          <a:srcRect/>
          <a:stretch>
            <a:fillRect/>
          </a:stretch>
        </p:blipFill>
        <p:spPr bwMode="auto">
          <a:xfrm>
            <a:off x="6324600" y="3648075"/>
            <a:ext cx="2667000" cy="3209925"/>
          </a:xfrm>
          <a:prstGeom prst="rect">
            <a:avLst/>
          </a:prstGeom>
          <a:noFill/>
        </p:spPr>
      </p:pic>
      <p:pic>
        <p:nvPicPr>
          <p:cNvPr id="6148" name="Picture 4" descr="lenin"/>
          <p:cNvPicPr>
            <a:picLocks noChangeAspect="1" noChangeArrowheads="1"/>
          </p:cNvPicPr>
          <p:nvPr/>
        </p:nvPicPr>
        <p:blipFill>
          <a:blip r:embed="rId5" cstate="print"/>
          <a:srcRect/>
          <a:stretch>
            <a:fillRect/>
          </a:stretch>
        </p:blipFill>
        <p:spPr bwMode="auto">
          <a:xfrm>
            <a:off x="6086475" y="0"/>
            <a:ext cx="3057525" cy="3733800"/>
          </a:xfrm>
          <a:prstGeom prst="rect">
            <a:avLst/>
          </a:prstGeom>
          <a:noFill/>
        </p:spPr>
      </p:pic>
      <p:pic>
        <p:nvPicPr>
          <p:cNvPr id="6149" name="Picture 5" descr="300px-Lenin_Statue_at_Grutas_Park"/>
          <p:cNvPicPr>
            <a:picLocks noChangeAspect="1" noChangeArrowheads="1"/>
          </p:cNvPicPr>
          <p:nvPr/>
        </p:nvPicPr>
        <p:blipFill>
          <a:blip r:embed="rId6" cstate="print"/>
          <a:srcRect l="13333" t="6096" r="17334" b="8000"/>
          <a:stretch>
            <a:fillRect/>
          </a:stretch>
        </p:blipFill>
        <p:spPr bwMode="auto">
          <a:xfrm>
            <a:off x="3733800" y="685800"/>
            <a:ext cx="1981200" cy="3352800"/>
          </a:xfrm>
          <a:prstGeom prst="rect">
            <a:avLst/>
          </a:prstGeom>
          <a:noFill/>
        </p:spPr>
      </p:pic>
      <p:pic>
        <p:nvPicPr>
          <p:cNvPr id="6150" name="Picture 6" descr="lenin_tomb_with_stalin"/>
          <p:cNvPicPr>
            <a:picLocks noChangeAspect="1" noChangeArrowheads="1"/>
          </p:cNvPicPr>
          <p:nvPr/>
        </p:nvPicPr>
        <p:blipFill>
          <a:blip r:embed="rId7" cstate="print"/>
          <a:srcRect/>
          <a:stretch>
            <a:fillRect/>
          </a:stretch>
        </p:blipFill>
        <p:spPr bwMode="auto">
          <a:xfrm>
            <a:off x="0" y="3790950"/>
            <a:ext cx="3752850" cy="3067050"/>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A1D0FF"/>
        </a:solidFill>
        <a:effectLst/>
      </p:bgPr>
    </p:bg>
    <p:spTree>
      <p:nvGrpSpPr>
        <p:cNvPr id="1" name=""/>
        <p:cNvGrpSpPr/>
        <p:nvPr/>
      </p:nvGrpSpPr>
      <p:grpSpPr>
        <a:xfrm>
          <a:off x="0" y="0"/>
          <a:ext cx="0" cy="0"/>
          <a:chOff x="0" y="0"/>
          <a:chExt cx="0" cy="0"/>
        </a:xfrm>
      </p:grpSpPr>
      <p:sp>
        <p:nvSpPr>
          <p:cNvPr id="3076" name="Text Box 4"/>
          <p:cNvSpPr txBox="1">
            <a:spLocks noChangeArrowheads="1"/>
          </p:cNvSpPr>
          <p:nvPr/>
        </p:nvSpPr>
        <p:spPr bwMode="auto">
          <a:xfrm>
            <a:off x="0" y="4019550"/>
            <a:ext cx="6172200" cy="2838450"/>
          </a:xfrm>
          <a:prstGeom prst="rect">
            <a:avLst/>
          </a:prstGeom>
          <a:noFill/>
          <a:ln w="9525">
            <a:noFill/>
            <a:miter lim="800000"/>
            <a:headEnd/>
            <a:tailEnd/>
          </a:ln>
          <a:effectLst/>
        </p:spPr>
        <p:txBody>
          <a:bodyPr>
            <a:spAutoFit/>
          </a:bodyPr>
          <a:lstStyle/>
          <a:p>
            <a:pPr>
              <a:spcBef>
                <a:spcPct val="50000"/>
              </a:spcBef>
            </a:pPr>
            <a:r>
              <a:rPr lang="en-US"/>
              <a:t>In 1872 the Russian grand duke Alexis </a:t>
            </a:r>
            <a:r>
              <a:rPr lang="en-US">
                <a:hlinkClick r:id="rId2"/>
              </a:rPr>
              <a:t>Romanoff</a:t>
            </a:r>
            <a:r>
              <a:rPr lang="en-US"/>
              <a:t> visited New Orleans at Mardi Gras. A group of businessmen organized the Krewe of Rex to host a parade for the occasion, and appointed a "king for the day" so that the grand duke could have a royal reception. Naming kings and queens at Mardi Gras balls has been a tradition of the krewes ever since. Another tradition began with that royal visit: the Romanoff house colors—purple for justice, green for faith, and gold for power—became the official colors of Mardi Gras. </a:t>
            </a:r>
          </a:p>
        </p:txBody>
      </p:sp>
      <p:pic>
        <p:nvPicPr>
          <p:cNvPr id="3078" name="Picture 6" descr="grand_duke_alexis"/>
          <p:cNvPicPr>
            <a:picLocks noChangeAspect="1" noChangeArrowheads="1"/>
          </p:cNvPicPr>
          <p:nvPr/>
        </p:nvPicPr>
        <p:blipFill>
          <a:blip r:embed="rId3" cstate="print"/>
          <a:srcRect/>
          <a:stretch>
            <a:fillRect/>
          </a:stretch>
        </p:blipFill>
        <p:spPr bwMode="auto">
          <a:xfrm>
            <a:off x="6400800" y="838200"/>
            <a:ext cx="1905000" cy="2895600"/>
          </a:xfrm>
          <a:prstGeom prst="rect">
            <a:avLst/>
          </a:prstGeom>
          <a:noFill/>
        </p:spPr>
      </p:pic>
      <p:pic>
        <p:nvPicPr>
          <p:cNvPr id="3080" name="Picture 8" descr="Mardi Gras"/>
          <p:cNvPicPr>
            <a:picLocks noChangeAspect="1" noChangeArrowheads="1"/>
          </p:cNvPicPr>
          <p:nvPr/>
        </p:nvPicPr>
        <p:blipFill>
          <a:blip r:embed="rId4" cstate="print"/>
          <a:srcRect r="3847"/>
          <a:stretch>
            <a:fillRect/>
          </a:stretch>
        </p:blipFill>
        <p:spPr bwMode="auto">
          <a:xfrm>
            <a:off x="1219200" y="685800"/>
            <a:ext cx="3810000" cy="2971800"/>
          </a:xfrm>
          <a:prstGeom prst="rect">
            <a:avLst/>
          </a:prstGeom>
          <a:noFill/>
        </p:spPr>
      </p:pic>
      <p:sp>
        <p:nvSpPr>
          <p:cNvPr id="3081" name="WordArt 9"/>
          <p:cNvSpPr>
            <a:spLocks noChangeArrowheads="1" noChangeShapeType="1" noTextEdit="1"/>
          </p:cNvSpPr>
          <p:nvPr/>
        </p:nvSpPr>
        <p:spPr bwMode="auto">
          <a:xfrm>
            <a:off x="5638800" y="3733800"/>
            <a:ext cx="3319463" cy="1819275"/>
          </a:xfrm>
          <a:prstGeom prst="rect">
            <a:avLst/>
          </a:prstGeom>
        </p:spPr>
        <p:txBody>
          <a:bodyPr wrap="none" fromWordArt="1">
            <a:prstTxWarp prst="textSlantUp">
              <a:avLst>
                <a:gd name="adj" fmla="val 32056"/>
              </a:avLst>
            </a:prstTxWarp>
          </a:bodyPr>
          <a:lstStyle/>
          <a:p>
            <a:pPr algn="ctr"/>
            <a:r>
              <a:rPr lang="en-US"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"Fat Tuesday" or Mardi Gras</a:t>
            </a:r>
          </a:p>
          <a:p>
            <a:pPr algn="ctr"/>
            <a:r>
              <a:rPr lang="en-US"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 Tuesday, </a:t>
            </a:r>
            <a:r>
              <a:rPr lang="en-US" sz="3600" kern="10" dirty="0" smtClean="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Mar. 8, 2010</a:t>
            </a:r>
            <a:endParaRPr lang="en-US"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endParaRPr>
          </a:p>
          <a:p>
            <a:pPr algn="ctr"/>
            <a:r>
              <a:rPr lang="en-US" sz="36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in Galveston</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810000" y="3352800"/>
            <a:ext cx="5105400" cy="2971800"/>
          </a:xfrm>
        </p:spPr>
        <p:txBody>
          <a:bodyPr/>
          <a:lstStyle/>
          <a:p>
            <a:pPr algn="l"/>
            <a:r>
              <a:rPr lang="en-US" sz="2000" b="1" dirty="0">
                <a:solidFill>
                  <a:schemeClr val="tx1"/>
                </a:solidFill>
              </a:rPr>
              <a:t>In Russia Ivan was called "Grozny", which has always been translated to "the </a:t>
            </a:r>
            <a:r>
              <a:rPr lang="en-US" sz="2000" b="1" dirty="0" smtClean="0">
                <a:solidFill>
                  <a:schemeClr val="tx1"/>
                </a:solidFill>
              </a:rPr>
              <a:t>Terrible”.  </a:t>
            </a:r>
            <a:r>
              <a:rPr lang="en-US" sz="2000" b="1" dirty="0">
                <a:solidFill>
                  <a:schemeClr val="tx1"/>
                </a:solidFill>
              </a:rPr>
              <a:t>Grozny's meaning is closer to the original usage of terrible—</a:t>
            </a:r>
            <a:r>
              <a:rPr lang="en-US" sz="2000" b="1" i="1" dirty="0">
                <a:solidFill>
                  <a:schemeClr val="tx1"/>
                </a:solidFill>
              </a:rPr>
              <a:t>inspiring fear or terror</a:t>
            </a:r>
            <a:r>
              <a:rPr lang="en-US" sz="2000" b="1" dirty="0">
                <a:solidFill>
                  <a:schemeClr val="tx1"/>
                </a:solidFill>
              </a:rPr>
              <a:t>, </a:t>
            </a:r>
            <a:r>
              <a:rPr lang="en-US" sz="2000" b="1" i="1" dirty="0" smtClean="0">
                <a:solidFill>
                  <a:schemeClr val="tx1"/>
                </a:solidFill>
              </a:rPr>
              <a:t>dangerous</a:t>
            </a:r>
            <a:r>
              <a:rPr lang="en-US" sz="2000" b="1" dirty="0" smtClean="0">
                <a:solidFill>
                  <a:schemeClr val="tx1"/>
                </a:solidFill>
              </a:rPr>
              <a:t>, </a:t>
            </a:r>
            <a:r>
              <a:rPr lang="en-US" sz="2000" b="1" i="1" dirty="0" smtClean="0">
                <a:solidFill>
                  <a:schemeClr val="tx1"/>
                </a:solidFill>
              </a:rPr>
              <a:t>formidable</a:t>
            </a:r>
            <a:r>
              <a:rPr lang="en-US" sz="2000" b="1" dirty="0">
                <a:solidFill>
                  <a:schemeClr val="tx1"/>
                </a:solidFill>
              </a:rPr>
              <a:t>, </a:t>
            </a:r>
            <a:r>
              <a:rPr lang="en-US" sz="2000" b="1" i="1" dirty="0">
                <a:solidFill>
                  <a:schemeClr val="tx1"/>
                </a:solidFill>
              </a:rPr>
              <a:t>threatening</a:t>
            </a:r>
            <a:r>
              <a:rPr lang="en-US" sz="2000" b="1" dirty="0">
                <a:solidFill>
                  <a:schemeClr val="tx1"/>
                </a:solidFill>
              </a:rPr>
              <a:t>, or </a:t>
            </a:r>
            <a:r>
              <a:rPr lang="en-US" sz="2000" b="1" i="1" dirty="0">
                <a:solidFill>
                  <a:schemeClr val="tx1"/>
                </a:solidFill>
              </a:rPr>
              <a:t>awesome</a:t>
            </a:r>
            <a:r>
              <a:rPr lang="en-US" sz="2000" b="1" dirty="0">
                <a:solidFill>
                  <a:schemeClr val="tx1"/>
                </a:solidFill>
              </a:rPr>
              <a:t>. Perhaps a translation closer to the intended sense would be </a:t>
            </a:r>
            <a:r>
              <a:rPr lang="en-US" sz="2000" b="1" i="1" dirty="0">
                <a:solidFill>
                  <a:schemeClr val="tx1"/>
                </a:solidFill>
              </a:rPr>
              <a:t>Ivan the </a:t>
            </a:r>
            <a:r>
              <a:rPr lang="en-US" sz="2000" b="1" i="1" dirty="0" smtClean="0">
                <a:solidFill>
                  <a:schemeClr val="tx1"/>
                </a:solidFill>
              </a:rPr>
              <a:t>Fearsome.</a:t>
            </a:r>
            <a:r>
              <a:rPr lang="en-US" sz="2000" b="1" dirty="0" smtClean="0">
                <a:solidFill>
                  <a:schemeClr val="tx1"/>
                </a:solidFill>
              </a:rPr>
              <a:t> </a:t>
            </a:r>
            <a:r>
              <a:rPr lang="en-US" sz="2000" b="1" dirty="0">
                <a:solidFill>
                  <a:schemeClr val="tx1"/>
                </a:solidFill>
              </a:rPr>
              <a:t/>
            </a:r>
            <a:br>
              <a:rPr lang="en-US" sz="2000" b="1" dirty="0">
                <a:solidFill>
                  <a:schemeClr val="tx1"/>
                </a:solidFill>
              </a:rPr>
            </a:br>
            <a:endParaRPr lang="en-US" sz="2000" b="1" dirty="0">
              <a:solidFill>
                <a:schemeClr val="tx1"/>
              </a:solidFill>
            </a:endParaRPr>
          </a:p>
        </p:txBody>
      </p:sp>
      <p:pic>
        <p:nvPicPr>
          <p:cNvPr id="15363" name="Picture 3"/>
          <p:cNvPicPr>
            <a:picLocks noGrp="1" noChangeAspect="1" noChangeArrowheads="1"/>
          </p:cNvPicPr>
          <p:nvPr>
            <p:ph type="body" idx="1"/>
          </p:nvPr>
        </p:nvPicPr>
        <p:blipFill>
          <a:blip r:embed="rId2" cstate="print"/>
          <a:srcRect/>
          <a:stretch>
            <a:fillRect/>
          </a:stretch>
        </p:blipFill>
        <p:spPr>
          <a:xfrm>
            <a:off x="457200" y="838200"/>
            <a:ext cx="3124200" cy="5592763"/>
          </a:xfrm>
        </p:spPr>
      </p:pic>
      <p:sp>
        <p:nvSpPr>
          <p:cNvPr id="4" name="TextBox 3"/>
          <p:cNvSpPr txBox="1"/>
          <p:nvPr/>
        </p:nvSpPr>
        <p:spPr>
          <a:xfrm>
            <a:off x="3886200" y="1143000"/>
            <a:ext cx="4953000" cy="1569660"/>
          </a:xfrm>
          <a:prstGeom prst="rect">
            <a:avLst/>
          </a:prstGeom>
          <a:noFill/>
        </p:spPr>
        <p:txBody>
          <a:bodyPr wrap="square" rtlCol="0">
            <a:spAutoFit/>
          </a:bodyPr>
          <a:lstStyle/>
          <a:p>
            <a:r>
              <a:rPr lang="en-US" sz="3200" b="1" dirty="0" smtClean="0">
                <a:solidFill>
                  <a:srgbClr val="000000"/>
                </a:solidFill>
              </a:rPr>
              <a:t>Ivan and his no good, very bad, terrible, horrible days…..</a:t>
            </a:r>
            <a:endParaRPr lang="en-US" sz="3200" b="1" dirty="0">
              <a:solidFill>
                <a:srgbClr val="000000"/>
              </a:solidFill>
            </a:endParaRPr>
          </a:p>
        </p:txBody>
      </p:sp>
      <p:sp>
        <p:nvSpPr>
          <p:cNvPr id="5" name="Rectangle 4"/>
          <p:cNvSpPr/>
          <p:nvPr/>
        </p:nvSpPr>
        <p:spPr>
          <a:xfrm>
            <a:off x="457201" y="0"/>
            <a:ext cx="7246426" cy="923330"/>
          </a:xfrm>
          <a:prstGeom prst="rect">
            <a:avLst/>
          </a:prstGeom>
          <a:noFill/>
        </p:spPr>
        <p:txBody>
          <a:bodyPr wrap="square" lIns="91440" tIns="45720" rIns="91440" bIns="45720">
            <a:spAutoFit/>
          </a:bodyPr>
          <a:lstStyle/>
          <a:p>
            <a:pPr algn="ctr"/>
            <a:r>
              <a:rPr lang="en-US" sz="5400" b="1" cap="all" dirty="0" smtClean="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rPr>
              <a:t>Ivan the Terrible</a:t>
            </a:r>
            <a:endParaRPr lang="en-US" sz="5400" b="1" cap="all" dirty="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linds(horizontal)">
                                      <p:cBhvr>
                                        <p:cTn id="7"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idx="1"/>
          </p:nvPr>
        </p:nvSpPr>
        <p:spPr/>
        <p:txBody>
          <a:bodyPr/>
          <a:lstStyle/>
          <a:p>
            <a:pPr>
              <a:lnSpc>
                <a:spcPct val="80000"/>
              </a:lnSpc>
            </a:pPr>
            <a:r>
              <a:rPr lang="en-US" sz="2400" b="1" dirty="0"/>
              <a:t>Ivan the Terrible </a:t>
            </a:r>
            <a:r>
              <a:rPr lang="en-US" sz="2400" b="1" dirty="0" smtClean="0"/>
              <a:t>became the </a:t>
            </a:r>
            <a:r>
              <a:rPr lang="en-US" sz="2400" b="1" dirty="0"/>
              <a:t>Grand Duke of Moscow in 1533 at the age of three. His mother </a:t>
            </a:r>
            <a:r>
              <a:rPr lang="en-US" sz="2400" b="1" dirty="0" smtClean="0"/>
              <a:t>died </a:t>
            </a:r>
            <a:r>
              <a:rPr lang="en-US" sz="2400" b="1" dirty="0"/>
              <a:t>when Ivan was eight. For the next eight years, the young Grand </a:t>
            </a:r>
            <a:r>
              <a:rPr lang="en-US" sz="2400" b="1" dirty="0" smtClean="0"/>
              <a:t>Duke was not treated kindly by the boyars (the nobility).</a:t>
            </a:r>
          </a:p>
          <a:p>
            <a:pPr>
              <a:lnSpc>
                <a:spcPct val="80000"/>
              </a:lnSpc>
              <a:buNone/>
            </a:pPr>
            <a:r>
              <a:rPr lang="en-US" sz="2400" b="1" dirty="0" smtClean="0"/>
              <a:t> </a:t>
            </a:r>
          </a:p>
          <a:p>
            <a:pPr>
              <a:lnSpc>
                <a:spcPct val="80000"/>
              </a:lnSpc>
            </a:pPr>
            <a:r>
              <a:rPr lang="en-US" sz="2400" b="1" dirty="0" smtClean="0"/>
              <a:t>In </a:t>
            </a:r>
            <a:r>
              <a:rPr lang="en-US" sz="2400" b="1" dirty="0"/>
              <a:t>1547, he adopted the title of tsar and set about crushing the power of the boyars, reorganizing the military, and preparing to smite the Mongols</a:t>
            </a:r>
            <a:r>
              <a:rPr lang="en-US" sz="2400" b="1" dirty="0" smtClean="0"/>
              <a:t>.</a:t>
            </a:r>
          </a:p>
          <a:p>
            <a:pPr>
              <a:lnSpc>
                <a:spcPct val="80000"/>
              </a:lnSpc>
              <a:buNone/>
            </a:pPr>
            <a:r>
              <a:rPr lang="en-US" sz="2400" b="1" dirty="0" smtClean="0"/>
              <a:t> </a:t>
            </a:r>
          </a:p>
          <a:p>
            <a:pPr>
              <a:lnSpc>
                <a:spcPct val="80000"/>
              </a:lnSpc>
            </a:pPr>
            <a:r>
              <a:rPr lang="en-US" sz="2400" b="1" dirty="0" smtClean="0"/>
              <a:t>Ivan's </a:t>
            </a:r>
            <a:r>
              <a:rPr lang="en-US" sz="2400" b="1" dirty="0"/>
              <a:t>Mongol campaigns opened </a:t>
            </a:r>
            <a:r>
              <a:rPr lang="en-US" sz="2400" b="1" dirty="0" smtClean="0"/>
              <a:t>huge </a:t>
            </a:r>
            <a:r>
              <a:rPr lang="en-US" sz="2400" b="1" dirty="0"/>
              <a:t>new areas for Russian expansion, and it was during his reign that the conquest and colonization of Siberia began. </a:t>
            </a:r>
          </a:p>
        </p:txBody>
      </p:sp>
      <p:pic>
        <p:nvPicPr>
          <p:cNvPr id="10244" name="Picture 4"/>
          <p:cNvPicPr>
            <a:picLocks noGrp="1" noChangeAspect="1" noChangeArrowheads="1"/>
          </p:cNvPicPr>
          <p:nvPr>
            <p:ph type="title"/>
          </p:nvPr>
        </p:nvPicPr>
        <p:blipFill>
          <a:blip r:embed="rId2" cstate="print"/>
          <a:srcRect/>
          <a:stretch>
            <a:fillRect/>
          </a:stretch>
        </p:blipFill>
        <p:spPr>
          <a:xfrm>
            <a:off x="609600" y="304800"/>
            <a:ext cx="914400" cy="1143000"/>
          </a:xfrm>
          <a:noFill/>
          <a:ln/>
        </p:spPr>
      </p:pic>
      <p:sp>
        <p:nvSpPr>
          <p:cNvPr id="5" name="Rectangle 4"/>
          <p:cNvSpPr/>
          <p:nvPr/>
        </p:nvSpPr>
        <p:spPr>
          <a:xfrm>
            <a:off x="1828801" y="304800"/>
            <a:ext cx="7315199" cy="923330"/>
          </a:xfrm>
          <a:prstGeom prst="rect">
            <a:avLst/>
          </a:prstGeom>
          <a:noFill/>
        </p:spPr>
        <p:txBody>
          <a:bodyPr wrap="square" lIns="91440" tIns="45720" rIns="91440" bIns="45720">
            <a:spAutoFit/>
          </a:bodyPr>
          <a:lstStyle/>
          <a:p>
            <a:pPr algn="ctr"/>
            <a:r>
              <a:rPr lang="en-US" sz="5400" b="1" cap="all" dirty="0" smtClean="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rPr>
              <a:t>Ivan the Terrible</a:t>
            </a:r>
            <a:endParaRPr lang="en-US" sz="5400" b="1" cap="all" dirty="0">
              <a:ln w="9000" cmpd="sng">
                <a:solidFill>
                  <a:srgbClr val="000000">
                    <a:shade val="50000"/>
                    <a:satMod val="120000"/>
                  </a:srgbClr>
                </a:solidFill>
                <a:prstDash val="solid"/>
              </a:ln>
              <a:gradFill>
                <a:gsLst>
                  <a:gs pos="0">
                    <a:srgbClr val="000000">
                      <a:shade val="20000"/>
                      <a:satMod val="245000"/>
                    </a:srgbClr>
                  </a:gs>
                  <a:gs pos="43000">
                    <a:srgbClr val="000000">
                      <a:satMod val="255000"/>
                    </a:srgbClr>
                  </a:gs>
                  <a:gs pos="48000">
                    <a:srgbClr val="000000">
                      <a:shade val="85000"/>
                      <a:satMod val="255000"/>
                    </a:srgbClr>
                  </a:gs>
                  <a:gs pos="100000">
                    <a:srgbClr val="000000">
                      <a:shade val="20000"/>
                      <a:satMod val="245000"/>
                    </a:srgb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blinds(horizontal)">
                                      <p:cBhvr>
                                        <p:cTn id="7" dur="500"/>
                                        <p:tgtEl>
                                          <p:spTgt spid="102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blinds(horizontal)">
                                      <p:cBhvr>
                                        <p:cTn id="12" dur="500"/>
                                        <p:tgtEl>
                                          <p:spTgt spid="102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0243">
                                            <p:txEl>
                                              <p:pRg st="2" end="2"/>
                                            </p:txEl>
                                          </p:spTgt>
                                        </p:tgtEl>
                                        <p:attrNameLst>
                                          <p:attrName>style.visibility</p:attrName>
                                        </p:attrNameLst>
                                      </p:cBhvr>
                                      <p:to>
                                        <p:strVal val="visible"/>
                                      </p:to>
                                    </p:set>
                                    <p:animEffect transition="in" filter="dissolve">
                                      <p:cBhvr>
                                        <p:cTn id="17" dur="500"/>
                                        <p:tgtEl>
                                          <p:spTgt spid="102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0243">
                                            <p:txEl>
                                              <p:pRg st="3" end="3"/>
                                            </p:txEl>
                                          </p:spTgt>
                                        </p:tgtEl>
                                        <p:attrNameLst>
                                          <p:attrName>style.visibility</p:attrName>
                                        </p:attrNameLst>
                                      </p:cBhvr>
                                      <p:to>
                                        <p:strVal val="visible"/>
                                      </p:to>
                                    </p:set>
                                    <p:animEffect transition="in" filter="dissolve">
                                      <p:cBhvr>
                                        <p:cTn id="22" dur="500"/>
                                        <p:tgtEl>
                                          <p:spTgt spid="1024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10243">
                                            <p:txEl>
                                              <p:pRg st="4" end="4"/>
                                            </p:txEl>
                                          </p:spTgt>
                                        </p:tgtEl>
                                        <p:attrNameLst>
                                          <p:attrName>style.visibility</p:attrName>
                                        </p:attrNameLst>
                                      </p:cBhvr>
                                      <p:to>
                                        <p:strVal val="visible"/>
                                      </p:to>
                                    </p:set>
                                    <p:animEffect transition="in" filter="diamond(in)">
                                      <p:cBhvr>
                                        <p:cTn id="27" dur="2000"/>
                                        <p:tgtEl>
                                          <p:spTgt spid="1024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Grp="1" noChangeAspect="1" noChangeArrowheads="1"/>
          </p:cNvPicPr>
          <p:nvPr>
            <p:ph type="title"/>
          </p:nvPr>
        </p:nvPicPr>
        <p:blipFill>
          <a:blip r:embed="rId2" cstate="print"/>
          <a:srcRect/>
          <a:stretch>
            <a:fillRect/>
          </a:stretch>
        </p:blipFill>
        <p:spPr>
          <a:xfrm>
            <a:off x="457200" y="274638"/>
            <a:ext cx="3200400" cy="5135562"/>
          </a:xfrm>
        </p:spPr>
      </p:pic>
      <p:sp>
        <p:nvSpPr>
          <p:cNvPr id="11267" name="Rectangle 3"/>
          <p:cNvSpPr>
            <a:spLocks noGrp="1" noChangeArrowheads="1"/>
          </p:cNvSpPr>
          <p:nvPr>
            <p:ph type="body" idx="1"/>
          </p:nvPr>
        </p:nvSpPr>
        <p:spPr>
          <a:xfrm>
            <a:off x="3505200" y="685800"/>
            <a:ext cx="5181600" cy="5562600"/>
          </a:xfrm>
        </p:spPr>
        <p:txBody>
          <a:bodyPr/>
          <a:lstStyle/>
          <a:p>
            <a:pPr>
              <a:lnSpc>
                <a:spcPct val="90000"/>
              </a:lnSpc>
            </a:pPr>
            <a:r>
              <a:rPr lang="en-US" sz="2800" b="1" dirty="0"/>
              <a:t>Believe it or not, Ivan was not supposed to have been very terrible at all during the early years of his reign. However, as he grew older his temper worsened, and by the 1560s he carried out a pretty horrific campaign against the boyars, </a:t>
            </a:r>
            <a:r>
              <a:rPr lang="en-US" sz="2800" b="1" dirty="0" smtClean="0"/>
              <a:t>taking away </a:t>
            </a:r>
            <a:r>
              <a:rPr lang="en-US" sz="2800" b="1" dirty="0"/>
              <a:t>their land and executing or exiling those who displeased him. </a:t>
            </a:r>
          </a:p>
        </p:txBody>
      </p:sp>
      <p:sp>
        <p:nvSpPr>
          <p:cNvPr id="11268" name="Text Box 4"/>
          <p:cNvSpPr txBox="1">
            <a:spLocks noChangeArrowheads="1"/>
          </p:cNvSpPr>
          <p:nvPr/>
        </p:nvSpPr>
        <p:spPr bwMode="auto">
          <a:xfrm>
            <a:off x="533400" y="5392738"/>
            <a:ext cx="7924800" cy="366712"/>
          </a:xfrm>
          <a:prstGeom prst="rect">
            <a:avLst/>
          </a:prstGeom>
          <a:noFill/>
          <a:ln w="9525">
            <a:noFill/>
            <a:miter lim="800000"/>
            <a:headEnd/>
            <a:tailEnd/>
          </a:ln>
          <a:effectLst/>
        </p:spPr>
        <p:txBody>
          <a:bodyPr>
            <a:spAutoFit/>
          </a:bodyPr>
          <a:lstStyle/>
          <a:p>
            <a:pPr>
              <a:spcBef>
                <a:spcPct val="50000"/>
              </a:spcBef>
            </a:pPr>
            <a:endParaRPr lang="en-US">
              <a:solidFill>
                <a:srgbClr val="00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0"/>
            <a:ext cx="2971800" cy="1417638"/>
          </a:xfrm>
        </p:spPr>
        <p:txBody>
          <a:bodyPr/>
          <a:lstStyle/>
          <a:p>
            <a:r>
              <a:rPr lang="en-US" sz="2800" b="1" dirty="0"/>
              <a:t>Ivory throne of Ivan the Terrible. </a:t>
            </a:r>
          </a:p>
        </p:txBody>
      </p:sp>
      <p:pic>
        <p:nvPicPr>
          <p:cNvPr id="13315" name="Picture 3"/>
          <p:cNvPicPr>
            <a:picLocks noGrp="1" noChangeAspect="1" noChangeArrowheads="1"/>
          </p:cNvPicPr>
          <p:nvPr>
            <p:ph type="body" idx="1"/>
          </p:nvPr>
        </p:nvPicPr>
        <p:blipFill>
          <a:blip r:embed="rId2" cstate="print"/>
          <a:srcRect/>
          <a:stretch>
            <a:fillRect/>
          </a:stretch>
        </p:blipFill>
        <p:spPr>
          <a:xfrm>
            <a:off x="228600" y="1371600"/>
            <a:ext cx="3581400" cy="5181600"/>
          </a:xfrm>
        </p:spPr>
      </p:pic>
      <p:pic>
        <p:nvPicPr>
          <p:cNvPr id="4" name="Picture 3"/>
          <p:cNvPicPr>
            <a:picLocks noChangeAspect="1" noChangeArrowheads="1"/>
          </p:cNvPicPr>
          <p:nvPr/>
        </p:nvPicPr>
        <p:blipFill>
          <a:blip r:embed="rId3" cstate="print"/>
          <a:srcRect/>
          <a:stretch>
            <a:fillRect/>
          </a:stretch>
        </p:blipFill>
        <p:spPr bwMode="auto">
          <a:xfrm>
            <a:off x="3962400" y="2133600"/>
            <a:ext cx="5181600" cy="3763963"/>
          </a:xfrm>
          <a:prstGeom prst="rect">
            <a:avLst/>
          </a:prstGeom>
          <a:noFill/>
          <a:ln w="9525">
            <a:noFill/>
            <a:miter lim="800000"/>
            <a:headEnd/>
            <a:tailEnd/>
          </a:ln>
          <a:effectLst/>
        </p:spPr>
      </p:pic>
      <p:sp>
        <p:nvSpPr>
          <p:cNvPr id="5" name="TextBox 4"/>
          <p:cNvSpPr txBox="1"/>
          <p:nvPr/>
        </p:nvSpPr>
        <p:spPr>
          <a:xfrm>
            <a:off x="5029200" y="762000"/>
            <a:ext cx="3429000" cy="923330"/>
          </a:xfrm>
          <a:prstGeom prst="rect">
            <a:avLst/>
          </a:prstGeom>
          <a:noFill/>
        </p:spPr>
        <p:txBody>
          <a:bodyPr wrap="square" rtlCol="0">
            <a:spAutoFit/>
          </a:bodyPr>
          <a:lstStyle/>
          <a:p>
            <a:r>
              <a:rPr lang="en-US" b="1" dirty="0" smtClean="0">
                <a:solidFill>
                  <a:srgbClr val="000000"/>
                </a:solidFill>
              </a:rPr>
              <a:t>In 1581, in a rage, he struck his son and heir, Ivan, with an iron rod, killing him. </a:t>
            </a:r>
            <a:endParaRPr lang="en-US" b="1" dirty="0">
              <a:solidFill>
                <a:srgbClr val="000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0"/>
            <a:ext cx="8229600" cy="1752600"/>
          </a:xfrm>
        </p:spPr>
        <p:txBody>
          <a:bodyPr/>
          <a:lstStyle/>
          <a:p>
            <a:pPr algn="l"/>
            <a:r>
              <a:rPr lang="en-US" sz="2000" b="1" dirty="0"/>
              <a:t>He had </a:t>
            </a:r>
            <a:r>
              <a:rPr lang="en-US" sz="2000" b="1" dirty="0">
                <a:hlinkClick r:id="rId2" tooltip="St. Basil's Cathedral"/>
              </a:rPr>
              <a:t>St. Basil's Cathedral</a:t>
            </a:r>
            <a:r>
              <a:rPr lang="en-US" sz="2000" b="1" dirty="0"/>
              <a:t> constructed in </a:t>
            </a:r>
            <a:r>
              <a:rPr lang="en-US" sz="2000" b="1" dirty="0">
                <a:hlinkClick r:id="rId3" tooltip="Moscow"/>
              </a:rPr>
              <a:t>Moscow</a:t>
            </a:r>
            <a:r>
              <a:rPr lang="en-US" sz="2000" b="1" dirty="0"/>
              <a:t> to</a:t>
            </a:r>
            <a:r>
              <a:rPr lang="en-US" sz="4000" b="1" dirty="0"/>
              <a:t> </a:t>
            </a:r>
            <a:r>
              <a:rPr lang="en-US" sz="2000" b="1" dirty="0"/>
              <a:t>commemorate the seizure of </a:t>
            </a:r>
            <a:r>
              <a:rPr lang="en-US" sz="2000" b="1" dirty="0">
                <a:hlinkClick r:id="rId4" tooltip="Kazan"/>
              </a:rPr>
              <a:t>Kazan</a:t>
            </a:r>
            <a:r>
              <a:rPr lang="en-US" sz="2000" b="1" dirty="0"/>
              <a:t>. Legend has it that he was so impressed with the structure that he had the architects blinded, </a:t>
            </a:r>
            <a:r>
              <a:rPr lang="en-US" sz="2000" b="1" dirty="0" smtClean="0"/>
              <a:t>so that </a:t>
            </a:r>
            <a:r>
              <a:rPr lang="en-US" sz="2000" b="1" dirty="0"/>
              <a:t>they could never design anything as beautiful again</a:t>
            </a:r>
            <a:r>
              <a:rPr lang="en-US" sz="4000" b="1" dirty="0"/>
              <a:t>. </a:t>
            </a:r>
          </a:p>
        </p:txBody>
      </p:sp>
      <p:pic>
        <p:nvPicPr>
          <p:cNvPr id="1027" name="Picture 3" descr="C:\Documents and Settings\SMcDonald\Local Settings\Temporary Internet Files\Content.IE5\75MLKLCX\MCj01406970000[1].wmf"/>
          <p:cNvPicPr>
            <a:picLocks noChangeAspect="1" noChangeArrowheads="1"/>
          </p:cNvPicPr>
          <p:nvPr/>
        </p:nvPicPr>
        <p:blipFill>
          <a:blip r:embed="rId5" cstate="print"/>
          <a:srcRect/>
          <a:stretch>
            <a:fillRect/>
          </a:stretch>
        </p:blipFill>
        <p:spPr bwMode="auto">
          <a:xfrm>
            <a:off x="7086600" y="4572000"/>
            <a:ext cx="1828800" cy="2058039"/>
          </a:xfrm>
          <a:prstGeom prst="rect">
            <a:avLst/>
          </a:prstGeom>
          <a:noFill/>
        </p:spPr>
      </p:pic>
      <p:pic>
        <p:nvPicPr>
          <p:cNvPr id="24578" name="Picture 2" descr="St Basils Cathedral"/>
          <p:cNvPicPr>
            <a:picLocks noChangeAspect="1" noChangeArrowheads="1"/>
          </p:cNvPicPr>
          <p:nvPr/>
        </p:nvPicPr>
        <p:blipFill>
          <a:blip r:embed="rId6" cstate="print"/>
          <a:srcRect/>
          <a:stretch>
            <a:fillRect/>
          </a:stretch>
        </p:blipFill>
        <p:spPr bwMode="auto">
          <a:xfrm>
            <a:off x="1219200" y="1828800"/>
            <a:ext cx="5867400" cy="4693921"/>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Grp="1" noChangeAspect="1" noChangeArrowheads="1"/>
          </p:cNvPicPr>
          <p:nvPr>
            <p:ph type="title"/>
          </p:nvPr>
        </p:nvPicPr>
        <p:blipFill>
          <a:blip r:embed="rId2" cstate="print"/>
          <a:srcRect/>
          <a:stretch>
            <a:fillRect/>
          </a:stretch>
        </p:blipFill>
        <p:spPr>
          <a:xfrm>
            <a:off x="457200" y="274638"/>
            <a:ext cx="2590800" cy="1143000"/>
          </a:xfrm>
        </p:spPr>
      </p:pic>
      <p:sp>
        <p:nvSpPr>
          <p:cNvPr id="12291" name="Rectangle 3"/>
          <p:cNvSpPr>
            <a:spLocks noGrp="1" noChangeArrowheads="1"/>
          </p:cNvSpPr>
          <p:nvPr>
            <p:ph type="body" idx="1"/>
          </p:nvPr>
        </p:nvSpPr>
        <p:spPr>
          <a:xfrm>
            <a:off x="0" y="1600200"/>
            <a:ext cx="8686800" cy="5105399"/>
          </a:xfrm>
        </p:spPr>
        <p:txBody>
          <a:bodyPr/>
          <a:lstStyle/>
          <a:p>
            <a:pPr>
              <a:lnSpc>
                <a:spcPct val="80000"/>
              </a:lnSpc>
            </a:pPr>
            <a:endParaRPr lang="en-US" sz="2000" b="1" dirty="0" smtClean="0"/>
          </a:p>
          <a:p>
            <a:pPr>
              <a:lnSpc>
                <a:spcPct val="80000"/>
              </a:lnSpc>
            </a:pPr>
            <a:r>
              <a:rPr lang="en-US" sz="2000" b="1" dirty="0" smtClean="0"/>
              <a:t>When </a:t>
            </a:r>
            <a:r>
              <a:rPr lang="en-US" sz="2000" b="1" dirty="0"/>
              <a:t>Ivan the Terrible died in 1584, he was succeeded by his son Fyodor, who was not exactly up to filling the shoes of </a:t>
            </a:r>
            <a:r>
              <a:rPr lang="en-US" sz="2000" b="1" dirty="0" smtClean="0"/>
              <a:t>a </a:t>
            </a:r>
            <a:r>
              <a:rPr lang="en-US" sz="2000" b="1" dirty="0"/>
              <a:t>legend. Fyodor left most of the management of the kingdom to his brother-in-law, Boris </a:t>
            </a:r>
            <a:r>
              <a:rPr lang="en-US" sz="2000" b="1" dirty="0" smtClean="0"/>
              <a:t>Godunov.</a:t>
            </a:r>
          </a:p>
          <a:p>
            <a:pPr>
              <a:lnSpc>
                <a:spcPct val="80000"/>
              </a:lnSpc>
            </a:pPr>
            <a:endParaRPr lang="en-US" sz="2000" b="1" dirty="0" smtClean="0"/>
          </a:p>
          <a:p>
            <a:pPr>
              <a:lnSpc>
                <a:spcPct val="80000"/>
              </a:lnSpc>
            </a:pPr>
            <a:r>
              <a:rPr lang="en-US" sz="2000" b="1" dirty="0" smtClean="0"/>
              <a:t>It </a:t>
            </a:r>
            <a:r>
              <a:rPr lang="en-US" sz="2000" b="1" dirty="0"/>
              <a:t>was not long before Godunov began to work to secure the succession for himself. In 1591, he murdered Fyodor's younger brother </a:t>
            </a:r>
            <a:r>
              <a:rPr lang="en-US" sz="2000" b="1" dirty="0" smtClean="0"/>
              <a:t>Dmitri.</a:t>
            </a:r>
          </a:p>
          <a:p>
            <a:pPr>
              <a:lnSpc>
                <a:spcPct val="80000"/>
              </a:lnSpc>
            </a:pPr>
            <a:endParaRPr lang="en-US" sz="2000" b="1" dirty="0" smtClean="0"/>
          </a:p>
          <a:p>
            <a:pPr>
              <a:lnSpc>
                <a:spcPct val="80000"/>
              </a:lnSpc>
            </a:pPr>
            <a:r>
              <a:rPr lang="en-US" sz="2000" b="1" dirty="0" smtClean="0"/>
              <a:t>When </a:t>
            </a:r>
            <a:r>
              <a:rPr lang="en-US" sz="2000" b="1" dirty="0"/>
              <a:t>Fyodor died in 1598, Godunov was made tsar, but his rule was </a:t>
            </a:r>
            <a:r>
              <a:rPr lang="en-US" sz="2000" b="1" dirty="0" smtClean="0"/>
              <a:t>never really accepted. Finally</a:t>
            </a:r>
            <a:r>
              <a:rPr lang="en-US" sz="2000" b="1" dirty="0"/>
              <a:t>, in </a:t>
            </a:r>
            <a:r>
              <a:rPr lang="en-US" sz="2000" b="1" dirty="0" smtClean="0"/>
              <a:t>1613 </a:t>
            </a:r>
            <a:r>
              <a:rPr lang="en-US" sz="2000" b="1" dirty="0"/>
              <a:t>the boyars unanimously elected Michael Romanov as Tsar. </a:t>
            </a:r>
            <a:endParaRPr lang="en-US" sz="2000" b="1" dirty="0" smtClean="0"/>
          </a:p>
          <a:p>
            <a:pPr>
              <a:lnSpc>
                <a:spcPct val="80000"/>
              </a:lnSpc>
            </a:pPr>
            <a:endParaRPr lang="en-US" sz="2000" b="1" dirty="0" smtClean="0"/>
          </a:p>
          <a:p>
            <a:pPr>
              <a:lnSpc>
                <a:spcPct val="80000"/>
              </a:lnSpc>
            </a:pPr>
            <a:r>
              <a:rPr lang="en-US" sz="2000" b="1" dirty="0" smtClean="0"/>
              <a:t>The </a:t>
            </a:r>
            <a:r>
              <a:rPr lang="en-US" sz="2000" b="1" dirty="0"/>
              <a:t>Romanov dynasty was to rule Russia for the next 304 years, until the Russian Revolution brought an end to the Tsarist state. </a:t>
            </a:r>
          </a:p>
        </p:txBody>
      </p:sp>
      <p:sp>
        <p:nvSpPr>
          <p:cNvPr id="4" name="TextBox 3"/>
          <p:cNvSpPr txBox="1"/>
          <p:nvPr/>
        </p:nvSpPr>
        <p:spPr>
          <a:xfrm>
            <a:off x="3124200" y="152400"/>
            <a:ext cx="2971800" cy="1384995"/>
          </a:xfrm>
          <a:prstGeom prst="rect">
            <a:avLst/>
          </a:prstGeom>
          <a:noFill/>
        </p:spPr>
        <p:txBody>
          <a:bodyPr wrap="square" rtlCol="0">
            <a:spAutoFit/>
          </a:bodyPr>
          <a:lstStyle/>
          <a:p>
            <a:r>
              <a:rPr lang="en-US" sz="2800" b="1" dirty="0" smtClean="0">
                <a:solidFill>
                  <a:srgbClr val="000000"/>
                </a:solidFill>
              </a:rPr>
              <a:t>Transition from the </a:t>
            </a:r>
            <a:r>
              <a:rPr lang="en-US" sz="2800" b="1" dirty="0" err="1" smtClean="0">
                <a:solidFill>
                  <a:srgbClr val="000000"/>
                </a:solidFill>
              </a:rPr>
              <a:t>Ivans</a:t>
            </a:r>
            <a:r>
              <a:rPr lang="en-US" sz="2800" b="1" dirty="0" smtClean="0">
                <a:solidFill>
                  <a:srgbClr val="000000"/>
                </a:solidFill>
              </a:rPr>
              <a:t> to the Romanovs…..</a:t>
            </a:r>
            <a:endParaRPr lang="en-US" sz="2800" b="1" dirty="0">
              <a:solidFill>
                <a:srgbClr val="000000"/>
              </a:solidFill>
            </a:endParaRPr>
          </a:p>
        </p:txBody>
      </p:sp>
      <p:pic>
        <p:nvPicPr>
          <p:cNvPr id="5" name="Picture 2"/>
          <p:cNvPicPr>
            <a:picLocks noChangeAspect="1" noChangeArrowheads="1"/>
          </p:cNvPicPr>
          <p:nvPr/>
        </p:nvPicPr>
        <p:blipFill>
          <a:blip r:embed="rId2" cstate="print"/>
          <a:srcRect/>
          <a:stretch>
            <a:fillRect/>
          </a:stretch>
        </p:blipFill>
        <p:spPr bwMode="auto">
          <a:xfrm>
            <a:off x="5791200" y="304800"/>
            <a:ext cx="2590800" cy="11430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animEffect transition="in" filter="blinds(horizontal)">
                                      <p:cBhvr>
                                        <p:cTn id="7" dur="500"/>
                                        <p:tgtEl>
                                          <p:spTgt spid="122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2291">
                                            <p:txEl>
                                              <p:pRg st="3" end="3"/>
                                            </p:txEl>
                                          </p:spTgt>
                                        </p:tgtEl>
                                        <p:attrNameLst>
                                          <p:attrName>style.visibility</p:attrName>
                                        </p:attrNameLst>
                                      </p:cBhvr>
                                      <p:to>
                                        <p:strVal val="visible"/>
                                      </p:to>
                                    </p:set>
                                    <p:animEffect transition="in" filter="box(in)">
                                      <p:cBhvr>
                                        <p:cTn id="12" dur="500"/>
                                        <p:tgtEl>
                                          <p:spTgt spid="12291">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2291">
                                            <p:txEl>
                                              <p:pRg st="5" end="5"/>
                                            </p:txEl>
                                          </p:spTgt>
                                        </p:tgtEl>
                                        <p:attrNameLst>
                                          <p:attrName>style.visibility</p:attrName>
                                        </p:attrNameLst>
                                      </p:cBhvr>
                                      <p:to>
                                        <p:strVal val="visible"/>
                                      </p:to>
                                    </p:set>
                                    <p:animEffect transition="in" filter="diamond(in)">
                                      <p:cBhvr>
                                        <p:cTn id="17" dur="2000"/>
                                        <p:tgtEl>
                                          <p:spTgt spid="12291">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2291">
                                            <p:txEl>
                                              <p:pRg st="7" end="7"/>
                                            </p:txEl>
                                          </p:spTgt>
                                        </p:tgtEl>
                                        <p:attrNameLst>
                                          <p:attrName>style.visibility</p:attrName>
                                        </p:attrNameLst>
                                      </p:cBhvr>
                                      <p:to>
                                        <p:strVal val="visible"/>
                                      </p:to>
                                    </p:set>
                                    <p:animEffect transition="in" filter="dissolve">
                                      <p:cBhvr>
                                        <p:cTn id="22" dur="500"/>
                                        <p:tgtEl>
                                          <p:spTgt spid="1229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9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0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5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3869</TotalTime>
  <Words>1393</Words>
  <Application>Microsoft Office PowerPoint</Application>
  <PresentationFormat>On-screen Show (4:3)</PresentationFormat>
  <Paragraphs>94</Paragraphs>
  <Slides>36</Slides>
  <Notes>0</Notes>
  <HiddenSlides>0</HiddenSlides>
  <MMClips>0</MMClips>
  <ScaleCrop>false</ScaleCrop>
  <HeadingPairs>
    <vt:vector size="6" baseType="variant">
      <vt:variant>
        <vt:lpstr>Theme</vt:lpstr>
      </vt:variant>
      <vt:variant>
        <vt:i4>17</vt:i4>
      </vt:variant>
      <vt:variant>
        <vt:lpstr>Embedded OLE Servers</vt:lpstr>
      </vt:variant>
      <vt:variant>
        <vt:i4>1</vt:i4>
      </vt:variant>
      <vt:variant>
        <vt:lpstr>Slide Titles</vt:lpstr>
      </vt:variant>
      <vt:variant>
        <vt:i4>36</vt:i4>
      </vt:variant>
    </vt:vector>
  </HeadingPairs>
  <TitlesOfParts>
    <vt:vector size="54" baseType="lpstr">
      <vt:lpstr>Default Design</vt:lpstr>
      <vt:lpstr>1_Default Design</vt:lpstr>
      <vt:lpstr>2_Default Design</vt:lpstr>
      <vt:lpstr>3_Default Design</vt:lpstr>
      <vt:lpstr>4_Default Design</vt:lpstr>
      <vt:lpstr>5_Default Design</vt:lpstr>
      <vt:lpstr>6_Default Design</vt:lpstr>
      <vt:lpstr>7_Default Design</vt:lpstr>
      <vt:lpstr>8_Default Design</vt:lpstr>
      <vt:lpstr>9_Default Design</vt:lpstr>
      <vt:lpstr>10_Default Design</vt:lpstr>
      <vt:lpstr>11_Default Design</vt:lpstr>
      <vt:lpstr>12_Default Design</vt:lpstr>
      <vt:lpstr>13_Default Design</vt:lpstr>
      <vt:lpstr>14_Default Design</vt:lpstr>
      <vt:lpstr>15_Default Design</vt:lpstr>
      <vt:lpstr>16_Default Design</vt:lpstr>
      <vt:lpstr>Photo Editor Photo</vt:lpstr>
      <vt:lpstr>Slide 1</vt:lpstr>
      <vt:lpstr>What Exactly is a czar?</vt:lpstr>
      <vt:lpstr>Ivan the Great</vt:lpstr>
      <vt:lpstr>In Russia Ivan was called "Grozny", which has always been translated to "the Terrible”.  Grozny's meaning is closer to the original usage of terrible—inspiring fear or terror, dangerous, formidable, threatening, or awesome. Perhaps a translation closer to the intended sense would be Ivan the Fearsome.  </vt:lpstr>
      <vt:lpstr>Slide 5</vt:lpstr>
      <vt:lpstr>Slide 6</vt:lpstr>
      <vt:lpstr>Ivory throne of Ivan the Terrible. </vt:lpstr>
      <vt:lpstr>He had St. Basil's Cathedral constructed in Moscow to commemorate the seizure of Kazan. Legend has it that he was so impressed with the structure that he had the architects blinded, so that they could never design anything as beautiful again. </vt:lpstr>
      <vt:lpstr>Slide 9</vt:lpstr>
      <vt:lpstr>Peter I Peter the Great Emperor and Autocrat of All the Russias</vt:lpstr>
      <vt:lpstr>Slide 11</vt:lpstr>
      <vt:lpstr>A statue of Peter I on the bank of the Moskva River is one of the tallest outdoor sculptures in the world.</vt:lpstr>
      <vt:lpstr>Pictures from St. Petersburg</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Catherine the Great</vt:lpstr>
      <vt:lpstr>Alexander I </vt:lpstr>
      <vt:lpstr>Slide 30</vt:lpstr>
      <vt:lpstr>Slide 31</vt:lpstr>
      <vt:lpstr>Nicholas II  The Last Tsar of Russia</vt:lpstr>
      <vt:lpstr>Slide 33</vt:lpstr>
      <vt:lpstr>Slide 34</vt:lpstr>
      <vt:lpstr>Slide 35</vt:lpstr>
      <vt:lpstr>Slide 36</vt:lpstr>
    </vt:vector>
  </TitlesOfParts>
  <Company>SCHOOLS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sramsey</dc:creator>
  <cp:lastModifiedBy>poweruser</cp:lastModifiedBy>
  <cp:revision>23</cp:revision>
  <dcterms:created xsi:type="dcterms:W3CDTF">2007-02-19T13:46:49Z</dcterms:created>
  <dcterms:modified xsi:type="dcterms:W3CDTF">2011-02-24T21:29:40Z</dcterms:modified>
</cp:coreProperties>
</file>